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1" r:id="rId2"/>
    <p:sldId id="274" r:id="rId3"/>
    <p:sldId id="275" r:id="rId4"/>
    <p:sldId id="334" r:id="rId5"/>
    <p:sldId id="335" r:id="rId6"/>
    <p:sldId id="336" r:id="rId7"/>
    <p:sldId id="337" r:id="rId8"/>
    <p:sldId id="276" r:id="rId9"/>
    <p:sldId id="256" r:id="rId10"/>
    <p:sldId id="277" r:id="rId11"/>
    <p:sldId id="278" r:id="rId12"/>
    <p:sldId id="307" r:id="rId13"/>
    <p:sldId id="308" r:id="rId14"/>
    <p:sldId id="288" r:id="rId15"/>
    <p:sldId id="289" r:id="rId16"/>
    <p:sldId id="290" r:id="rId17"/>
    <p:sldId id="292" r:id="rId18"/>
    <p:sldId id="309" r:id="rId19"/>
    <p:sldId id="310" r:id="rId20"/>
    <p:sldId id="311" r:id="rId21"/>
    <p:sldId id="318" r:id="rId22"/>
    <p:sldId id="331" r:id="rId23"/>
    <p:sldId id="282" r:id="rId24"/>
    <p:sldId id="315" r:id="rId25"/>
    <p:sldId id="323" r:id="rId26"/>
    <p:sldId id="324" r:id="rId27"/>
    <p:sldId id="319" r:id="rId28"/>
    <p:sldId id="320" r:id="rId29"/>
    <p:sldId id="321" r:id="rId30"/>
    <p:sldId id="322" r:id="rId31"/>
    <p:sldId id="33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 상민" initials="신상" lastIdx="2" clrIdx="0">
    <p:extLst>
      <p:ext uri="{19B8F6BF-5375-455C-9EA6-DF929625EA0E}">
        <p15:presenceInfo xmlns:p15="http://schemas.microsoft.com/office/powerpoint/2012/main" userId="ef1b37ba6e3c05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1C7DF"/>
    <a:srgbClr val="C490C0"/>
    <a:srgbClr val="A9A9A9"/>
    <a:srgbClr val="D57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5A78D1-1713-41C6-AD7D-5978158AB5D5}" v="68" dt="2020-04-29T11:12:21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40" autoAdjust="0"/>
    <p:restoredTop sz="94640" autoAdjust="0"/>
  </p:normalViewPr>
  <p:slideViewPr>
    <p:cSldViewPr snapToGrid="0">
      <p:cViewPr>
        <p:scale>
          <a:sx n="75" d="100"/>
          <a:sy n="75" d="100"/>
        </p:scale>
        <p:origin x="389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27869-FF84-41FB-9AE9-D32648C2F6F0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64CA6-CD5C-4A61-AB2C-F1736A153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8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72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490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322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97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삭제하는데</a:t>
            </a:r>
            <a:endParaRPr lang="en-US" altLang="ko-KR" dirty="0"/>
          </a:p>
          <a:p>
            <a:r>
              <a:rPr lang="ko-KR" altLang="en-US" dirty="0" err="1"/>
              <a:t>내가맘이아프다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434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488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전원일기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29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89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삭제하는데</a:t>
            </a:r>
            <a:endParaRPr lang="en-US" altLang="ko-KR" dirty="0"/>
          </a:p>
          <a:p>
            <a:r>
              <a:rPr lang="ko-KR" altLang="en-US" dirty="0" err="1"/>
              <a:t>내가맘이아프다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안감</a:t>
            </a:r>
            <a:endParaRPr lang="en-US" altLang="ko-KR" dirty="0"/>
          </a:p>
          <a:p>
            <a:r>
              <a:rPr lang="ko-KR" altLang="en-US" dirty="0" err="1"/>
              <a:t>근데몰라</a:t>
            </a:r>
            <a:endParaRPr lang="en-US" altLang="ko-KR" dirty="0"/>
          </a:p>
          <a:p>
            <a:r>
              <a:rPr lang="ko-KR" altLang="en-US" dirty="0"/>
              <a:t>내일</a:t>
            </a:r>
            <a:endParaRPr lang="en-US" altLang="ko-KR" dirty="0"/>
          </a:p>
          <a:p>
            <a:r>
              <a:rPr lang="ko-KR" altLang="en-US" dirty="0" err="1"/>
              <a:t>차나오는날이라서</a:t>
            </a:r>
            <a:endParaRPr lang="en-US" altLang="ko-KR" dirty="0"/>
          </a:p>
          <a:p>
            <a:r>
              <a:rPr lang="ko-KR" altLang="en-US" dirty="0" err="1"/>
              <a:t>근데모름</a:t>
            </a:r>
            <a:endParaRPr lang="en-US" altLang="ko-KR" dirty="0"/>
          </a:p>
          <a:p>
            <a:r>
              <a:rPr lang="ko-KR" altLang="en-US" dirty="0" err="1"/>
              <a:t>아빠가말을안함</a:t>
            </a:r>
            <a:endParaRPr lang="en-US" altLang="ko-KR" dirty="0"/>
          </a:p>
          <a:p>
            <a:r>
              <a:rPr lang="ko-KR" altLang="en-US" dirty="0" err="1"/>
              <a:t>ㄱㄷ물어보고옴</a:t>
            </a:r>
            <a:endParaRPr lang="en-US" altLang="ko-KR" dirty="0"/>
          </a:p>
          <a:p>
            <a:r>
              <a:rPr lang="ko-KR" altLang="en-US" dirty="0"/>
              <a:t>낼 </a:t>
            </a:r>
            <a:r>
              <a:rPr lang="ko-KR" altLang="en-US" dirty="0" err="1"/>
              <a:t>나가야되냐고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18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근데그러면</a:t>
            </a:r>
            <a:endParaRPr lang="en-US" altLang="ko-KR" dirty="0"/>
          </a:p>
          <a:p>
            <a:r>
              <a:rPr lang="ko-KR" altLang="en-US" dirty="0"/>
              <a:t>저기 옆에 </a:t>
            </a:r>
            <a:r>
              <a:rPr lang="ko-KR" altLang="en-US" dirty="0" err="1"/>
              <a:t>검색할때</a:t>
            </a:r>
            <a:r>
              <a:rPr lang="ko-KR" altLang="en-US" dirty="0"/>
              <a:t> 도 </a:t>
            </a:r>
            <a:r>
              <a:rPr lang="ko-KR" altLang="en-US" dirty="0" err="1"/>
              <a:t>있어야될거같은데</a:t>
            </a:r>
            <a:r>
              <a:rPr lang="ko-KR" altLang="en-US" dirty="0"/>
              <a:t> 그래야 </a:t>
            </a:r>
            <a:r>
              <a:rPr lang="ko-KR" altLang="en-US" dirty="0" err="1"/>
              <a:t>검색안할때</a:t>
            </a:r>
            <a:r>
              <a:rPr lang="ko-KR" altLang="en-US" dirty="0"/>
              <a:t> 빠져나가지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3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판매자 정보 아이디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6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55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56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7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50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</a:t>
            </a:r>
            <a:endParaRPr lang="en-US" altLang="ko-KR" dirty="0"/>
          </a:p>
          <a:p>
            <a:r>
              <a:rPr lang="ko-KR" altLang="en-US" dirty="0" err="1"/>
              <a:t>뜨는것처럼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64CA6-CD5C-4A61-AB2C-F1736A1533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0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80E56-EC08-4272-A3A4-C5CE6F1FF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9CB4B5-F85E-4436-9F59-26DB0A849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22466-E2B2-472E-9B03-EF75DB2B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C624DE-C922-4023-8707-84CF9CD9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1C23E-3439-4182-B0BF-D18E8D8D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00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0A560-C913-4E88-B3D0-52B951461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8972D6-7463-4364-AB6E-22D03581E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63A1B-BBFE-4D92-8286-FCEF35D2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BC614-AEBA-42E7-9A87-58CEA5CC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67758-10C4-401A-AA12-D94F047D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97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9289F4-5AD0-435B-A723-30371786A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2B6036-2963-4FF5-B416-1F44F911D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B046D-908C-40DC-BFE1-6FB851320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443B3-DDAE-4EA3-804C-37E72B53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1D1A4-73DC-43F6-A430-272952827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759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C7C30-DF45-450D-9F1A-2E6CE999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A28AD-BF55-4C00-9C11-35F54515F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D51CB-BF89-4362-A19D-31B8CDFD3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832373-546A-4BAA-8727-9F484A02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D58B72-4D78-4951-8554-12EB86F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10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BFB7A-DD16-4179-98F9-47873291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B18B96-F06D-449C-A2CD-5CE6D8C45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2E0BE-2AE2-46BD-BE2B-36A5E2D0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64E32-8444-468F-98F9-5C24A2D5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352AB1-714F-4F67-9107-FD631206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24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79DF8-AAD2-481E-8E58-BA085DBF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8790A-29BB-47F6-9D33-442F1E994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1B615E-732F-4266-AA53-BA0897E59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57B7EA-350B-498A-8B9B-63E154FF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EAEE8C-C091-4E55-ADC5-F96BE0EA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D0C2B-1F06-42A2-95CC-4ECB165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5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56F29-D212-4154-8845-1A7240A1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F1D747-468F-4C7F-96D9-441BBF63D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BB332C-D563-48C2-A559-2CBAE6FB3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0369C3-A2B8-4BCE-A6A1-015450847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D0E29D-CB27-4D49-A184-95DC4CCDA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55D427-1703-4A59-AF94-C5B52B72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F9917D-9188-4862-BB0A-CD69EACB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ABBE46-0F74-4BDA-A622-B84B701E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5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1DAD5-4CC4-4F3C-8F04-FD5100ED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785BB1-CBE1-4CCF-8CF5-45E746BE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4277C8-DC8D-4E81-AE10-A6110558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7E2059-1D22-4082-AD77-B323AF0B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66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C6E929-8B4B-4DA6-93C6-2CECD66B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B5CA13-EE90-4813-BF91-112E2E1F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DE2B4-7548-4693-A7CE-144E2DF4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5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8195F-2E62-4082-A219-3DF797EA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3B609-58F0-4C57-A48F-A01831D3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847DF8-5ED0-4AA4-B2B2-E718A585C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42F4D1-C923-4ABF-9166-6CD74848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820F-0141-471F-AAEB-AE94CD24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2C7509-4F4E-40DB-9E9E-F0A5D2A1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64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B63D3-EDD9-4E91-8767-E755E463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8D179B-2FBC-4B98-BBB0-549DC2510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E9EAA4-ED69-4E86-BFF1-AA349B9D4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24F3B-1F1F-46B5-84FB-B0FE488F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FCC4B3-3F27-4B72-8C85-D5F351BE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B6F39-01A7-4858-AE91-DAAA311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24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2FBA06-B7E0-47B9-8F42-2F956598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E23D8-3CE6-4567-A9CA-C13C99CB0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8E55E-9969-4889-BB2F-F4D776542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A8D4B-B95C-4666-B53B-E40335B180C6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48E84-C620-47EB-A012-1FE978215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34920-F222-42D2-82E2-54187DBBF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8C293-0A77-424A-B1F3-7A761B868E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0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5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17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0.jfif"/><Relationship Id="rId5" Type="http://schemas.openxmlformats.org/officeDocument/2006/relationships/image" Target="../media/image46.jfif"/><Relationship Id="rId10" Type="http://schemas.openxmlformats.org/officeDocument/2006/relationships/image" Target="../media/image49.jp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f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7507" y="2367171"/>
            <a:ext cx="58592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주제 선정 결과 보고서</a:t>
            </a:r>
            <a:endParaRPr lang="en-US" altLang="ko-KR" sz="4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&amp;</a:t>
            </a:r>
            <a:r>
              <a:rPr lang="ko-KR" altLang="en-US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endParaRPr lang="en-US" altLang="ko-KR" sz="4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스토리 보드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7755566" y="1423686"/>
            <a:ext cx="0" cy="3958542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45270" y="2521059"/>
            <a:ext cx="42570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CCIT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모바일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S/W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융합전공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팀장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: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조경남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91616121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기획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테스트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: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이명기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91616030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UI/UX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디자인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: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최진웅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91616169</a:t>
            </a: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	: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신상민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91516931</a:t>
            </a:r>
            <a:endParaRPr lang="ko-KR" altLang="en-US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31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7CDC033-2FFB-445E-9955-6E8467F02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03" y="1116992"/>
            <a:ext cx="2452277" cy="53022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96F911-6FE1-42EB-A8EF-E242BFF0D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9" y="1092530"/>
            <a:ext cx="2446531" cy="530827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8546367-8FB7-4047-A3E4-845A38EBD49B}"/>
              </a:ext>
            </a:extLst>
          </p:cNvPr>
          <p:cNvSpPr/>
          <p:nvPr/>
        </p:nvSpPr>
        <p:spPr>
          <a:xfrm>
            <a:off x="3728852" y="3325091"/>
            <a:ext cx="807522" cy="52251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D4E6A48-6C0D-4668-A9B4-14E34E899AFF}"/>
              </a:ext>
            </a:extLst>
          </p:cNvPr>
          <p:cNvSpPr/>
          <p:nvPr/>
        </p:nvSpPr>
        <p:spPr>
          <a:xfrm>
            <a:off x="2339440" y="4096987"/>
            <a:ext cx="736270" cy="72439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869BB6-F3DC-4DB7-9773-CD4531D292C9}"/>
              </a:ext>
            </a:extLst>
          </p:cNvPr>
          <p:cNvSpPr txBox="1"/>
          <p:nvPr/>
        </p:nvSpPr>
        <p:spPr>
          <a:xfrm>
            <a:off x="2709645" y="4781725"/>
            <a:ext cx="199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</a:t>
            </a:r>
            <a:r>
              <a:rPr lang="ko-KR" altLang="en-US" b="1" dirty="0">
                <a:solidFill>
                  <a:srgbClr val="FF0000"/>
                </a:solidFill>
              </a:rPr>
              <a:t>앱을 실행한다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F56D55-088D-4A13-99E2-8A48C7F12576}"/>
              </a:ext>
            </a:extLst>
          </p:cNvPr>
          <p:cNvSpPr txBox="1"/>
          <p:nvPr/>
        </p:nvSpPr>
        <p:spPr>
          <a:xfrm>
            <a:off x="5108892" y="1937856"/>
            <a:ext cx="322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앱이 실행되면서 화면에서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  </a:t>
            </a:r>
            <a:r>
              <a:rPr lang="ko-KR" altLang="en-US" b="1" dirty="0">
                <a:solidFill>
                  <a:srgbClr val="FF0000"/>
                </a:solidFill>
              </a:rPr>
              <a:t>의사봉 모션이 움직인다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35DC8B-A575-4602-B127-47FB1C4D565B}"/>
              </a:ext>
            </a:extLst>
          </p:cNvPr>
          <p:cNvSpPr/>
          <p:nvPr/>
        </p:nvSpPr>
        <p:spPr>
          <a:xfrm>
            <a:off x="5855824" y="2689033"/>
            <a:ext cx="1576822" cy="1463517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21DB8E9-6EFB-480B-B25F-498EEDB3530A}"/>
              </a:ext>
            </a:extLst>
          </p:cNvPr>
          <p:cNvSpPr/>
          <p:nvPr/>
        </p:nvSpPr>
        <p:spPr>
          <a:xfrm>
            <a:off x="4103922" y="4057837"/>
            <a:ext cx="4008232" cy="363162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2C1F60-46B1-4414-A2C9-8F7A2D4D819F}"/>
              </a:ext>
            </a:extLst>
          </p:cNvPr>
          <p:cNvSpPr txBox="1"/>
          <p:nvPr/>
        </p:nvSpPr>
        <p:spPr>
          <a:xfrm>
            <a:off x="4966282" y="4496499"/>
            <a:ext cx="2843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3. </a:t>
            </a:r>
            <a:r>
              <a:rPr lang="ko-KR" altLang="en-US" sz="1400" b="1" dirty="0">
                <a:solidFill>
                  <a:srgbClr val="FF0000"/>
                </a:solidFill>
              </a:rPr>
              <a:t>대한민국 </a:t>
            </a:r>
            <a:r>
              <a:rPr lang="en-US" altLang="ko-KR" sz="1400" b="1" dirty="0">
                <a:solidFill>
                  <a:srgbClr val="FF0000"/>
                </a:solidFill>
              </a:rPr>
              <a:t>No.1 </a:t>
            </a:r>
            <a:r>
              <a:rPr lang="ko-KR" altLang="en-US" sz="1400" b="1" dirty="0">
                <a:solidFill>
                  <a:srgbClr val="FF0000"/>
                </a:solidFill>
              </a:rPr>
              <a:t>중고물품 경매마켓 이라는 문구 가 생성된다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DAA81993-83FC-4824-87BB-8C4423192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315228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앱 실행 로딩화면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3249FD53-88C6-4980-A94B-5EC750444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84842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최진웅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aphicFrame>
        <p:nvGraphicFramePr>
          <p:cNvPr id="19" name="표 10">
            <a:extLst>
              <a:ext uri="{FF2B5EF4-FFF2-40B4-BE49-F238E27FC236}">
                <a16:creationId xmlns:a16="http://schemas.microsoft.com/office/drawing/2014/main" id="{F1AD1A2B-1F6E-42E2-B913-3E66D10B2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0830"/>
              </p:ext>
            </p:extLst>
          </p:nvPr>
        </p:nvGraphicFramePr>
        <p:xfrm>
          <a:off x="8914412" y="1028110"/>
          <a:ext cx="3277588" cy="582989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76505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01083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382638"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 err="1"/>
                        <a:t>로그인화면</a:t>
                      </a:r>
                      <a:endParaRPr lang="ko-KR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186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스마트폰에 </a:t>
                      </a:r>
                      <a:r>
                        <a:rPr lang="en-US" altLang="ko-KR" sz="1400" dirty="0"/>
                        <a:t>App  </a:t>
                      </a:r>
                      <a:r>
                        <a:rPr lang="ko-KR" altLang="en-US" sz="1400" dirty="0"/>
                        <a:t>아이콘을 클릭하여 실행하게 되면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번째 사진과 같이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모션과 함께 앱이 실행됩니다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936853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앱이 실행되면서 화면에서 경매 낙찰을 알리는 의사봉 모션이 움직입니다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103298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하단에 앱의 간단한 설명인 대한민국 </a:t>
                      </a:r>
                      <a:r>
                        <a:rPr lang="en-US" altLang="ko-KR" sz="1400" dirty="0"/>
                        <a:t>No.1 </a:t>
                      </a:r>
                      <a:r>
                        <a:rPr lang="ko-KR" altLang="en-US" sz="1400" dirty="0"/>
                        <a:t>중고물품 경매마켓이라는 문구가 생성됩니다</a:t>
                      </a:r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29123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D42ECB-F1ED-4831-ACDD-D1A350FEBF75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FB470A0B-2947-4C92-ABB3-92C8F2912236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D16745FA-F60F-4870-A9E0-CF8FCF9F567C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43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06243843-ACC5-43F4-88D5-83BFE994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533" y="1048624"/>
            <a:ext cx="2442063" cy="528788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27D6E04-F1F3-470A-8190-CA71876FB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70" y="1090570"/>
            <a:ext cx="2324617" cy="525989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B74CBC4-AD22-40E2-9B86-EEB90E58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1" y="1124125"/>
            <a:ext cx="2382649" cy="515922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4DF887E-B760-476D-B4BA-D042F36CD7F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2" y="5096741"/>
            <a:ext cx="219329" cy="2193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FBB7410-2CF3-4D4C-9386-A33288060E1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0" y="5141564"/>
            <a:ext cx="219329" cy="21932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F55DD5-3D30-4086-A014-E8257D5108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17" y="5123635"/>
            <a:ext cx="219329" cy="21932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7318BE6-B384-433F-9177-344C8A299C76}"/>
              </a:ext>
            </a:extLst>
          </p:cNvPr>
          <p:cNvSpPr/>
          <p:nvPr/>
        </p:nvSpPr>
        <p:spPr>
          <a:xfrm>
            <a:off x="360727" y="1048624"/>
            <a:ext cx="570451" cy="52850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4595B-7253-4A52-AE65-704A1D4AA182}"/>
              </a:ext>
            </a:extLst>
          </p:cNvPr>
          <p:cNvSpPr txBox="1"/>
          <p:nvPr/>
        </p:nvSpPr>
        <p:spPr>
          <a:xfrm>
            <a:off x="771786" y="1535185"/>
            <a:ext cx="157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1. </a:t>
            </a:r>
            <a:r>
              <a:rPr lang="ko-KR" altLang="en-US" sz="1400" b="1" dirty="0">
                <a:solidFill>
                  <a:srgbClr val="FF0000"/>
                </a:solidFill>
              </a:rPr>
              <a:t>통합메뉴 열기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35CDC3-3C87-4B7A-A515-A77879BD50F9}"/>
              </a:ext>
            </a:extLst>
          </p:cNvPr>
          <p:cNvSpPr/>
          <p:nvPr/>
        </p:nvSpPr>
        <p:spPr>
          <a:xfrm>
            <a:off x="0" y="2474751"/>
            <a:ext cx="7877261" cy="119962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63A9D-D772-4F17-A55C-89DCE168876D}"/>
              </a:ext>
            </a:extLst>
          </p:cNvPr>
          <p:cNvSpPr txBox="1"/>
          <p:nvPr/>
        </p:nvSpPr>
        <p:spPr>
          <a:xfrm>
            <a:off x="2248248" y="780176"/>
            <a:ext cx="229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2. </a:t>
            </a:r>
            <a:r>
              <a:rPr lang="ko-KR" altLang="en-US" sz="1400" b="1" dirty="0">
                <a:solidFill>
                  <a:srgbClr val="FF0000"/>
                </a:solidFill>
              </a:rPr>
              <a:t>로그인과 로그아웃 버튼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A47DA7E-DE62-4BB1-8AC2-32B256E6600B}"/>
              </a:ext>
            </a:extLst>
          </p:cNvPr>
          <p:cNvSpPr/>
          <p:nvPr/>
        </p:nvSpPr>
        <p:spPr>
          <a:xfrm>
            <a:off x="1964422" y="1091968"/>
            <a:ext cx="879446" cy="22510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2F4B03-F413-4D4F-9887-4197A69100ED}"/>
              </a:ext>
            </a:extLst>
          </p:cNvPr>
          <p:cNvSpPr/>
          <p:nvPr/>
        </p:nvSpPr>
        <p:spPr>
          <a:xfrm>
            <a:off x="429237" y="2256639"/>
            <a:ext cx="2464965" cy="27683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CF3ABC-B47C-4200-9F0D-6445F248F035}"/>
              </a:ext>
            </a:extLst>
          </p:cNvPr>
          <p:cNvSpPr txBox="1"/>
          <p:nvPr/>
        </p:nvSpPr>
        <p:spPr>
          <a:xfrm>
            <a:off x="2526483" y="1712752"/>
            <a:ext cx="255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3. </a:t>
            </a:r>
            <a:r>
              <a:rPr lang="ko-KR" altLang="en-US" sz="1400" b="1" dirty="0">
                <a:solidFill>
                  <a:srgbClr val="FF0000"/>
                </a:solidFill>
              </a:rPr>
              <a:t>새로 등록된 경매거래 건수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0437E2B-1B4F-4060-89A3-439779F6775F}"/>
              </a:ext>
            </a:extLst>
          </p:cNvPr>
          <p:cNvCxnSpPr>
            <a:cxnSpLocks/>
            <a:stCxn id="19" idx="7"/>
          </p:cNvCxnSpPr>
          <p:nvPr/>
        </p:nvCxnSpPr>
        <p:spPr>
          <a:xfrm rot="5400000" flipH="1" flipV="1">
            <a:off x="2332711" y="2088028"/>
            <a:ext cx="409658" cy="864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B23DC5-C4E1-4ABD-A828-B0FA3477A673}"/>
              </a:ext>
            </a:extLst>
          </p:cNvPr>
          <p:cNvSpPr txBox="1"/>
          <p:nvPr/>
        </p:nvSpPr>
        <p:spPr>
          <a:xfrm>
            <a:off x="5612235" y="1535185"/>
            <a:ext cx="211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4. 3</a:t>
            </a:r>
            <a:r>
              <a:rPr lang="ko-KR" altLang="en-US" sz="1400" b="1" dirty="0">
                <a:solidFill>
                  <a:srgbClr val="FF0000"/>
                </a:solidFill>
              </a:rPr>
              <a:t>가지 자동 변경 위젯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A6BC679-6117-4A8A-85D8-58ACBE4CB58D}"/>
              </a:ext>
            </a:extLst>
          </p:cNvPr>
          <p:cNvSpPr/>
          <p:nvPr/>
        </p:nvSpPr>
        <p:spPr>
          <a:xfrm>
            <a:off x="662730" y="5041784"/>
            <a:ext cx="276836" cy="285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7B5F01F-51B5-4492-981E-7240EFF2796A}"/>
              </a:ext>
            </a:extLst>
          </p:cNvPr>
          <p:cNvSpPr/>
          <p:nvPr/>
        </p:nvSpPr>
        <p:spPr>
          <a:xfrm>
            <a:off x="630571" y="5764635"/>
            <a:ext cx="610999" cy="285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77B69-5CFA-4AA2-96F9-5D5B30AAB24D}"/>
              </a:ext>
            </a:extLst>
          </p:cNvPr>
          <p:cNvSpPr txBox="1"/>
          <p:nvPr/>
        </p:nvSpPr>
        <p:spPr>
          <a:xfrm>
            <a:off x="872456" y="4874004"/>
            <a:ext cx="161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5. </a:t>
            </a:r>
            <a:r>
              <a:rPr lang="ko-KR" altLang="en-US" sz="1400" b="1" dirty="0">
                <a:solidFill>
                  <a:srgbClr val="FF0000"/>
                </a:solidFill>
              </a:rPr>
              <a:t>즐겨찾기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D80C55-B0A1-430E-9108-303F83335569}"/>
              </a:ext>
            </a:extLst>
          </p:cNvPr>
          <p:cNvSpPr txBox="1"/>
          <p:nvPr/>
        </p:nvSpPr>
        <p:spPr>
          <a:xfrm>
            <a:off x="897623" y="6040073"/>
            <a:ext cx="1764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6.</a:t>
            </a:r>
            <a:r>
              <a:rPr lang="ko-KR" altLang="en-US" sz="1400" b="1" dirty="0">
                <a:solidFill>
                  <a:srgbClr val="FF0000"/>
                </a:solidFill>
              </a:rPr>
              <a:t>조회수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8ED0F29-CD27-461F-B1B0-5639F746558B}"/>
              </a:ext>
            </a:extLst>
          </p:cNvPr>
          <p:cNvCxnSpPr>
            <a:cxnSpLocks/>
            <a:stCxn id="14" idx="6"/>
            <a:endCxn id="25" idx="0"/>
          </p:cNvCxnSpPr>
          <p:nvPr/>
        </p:nvCxnSpPr>
        <p:spPr>
          <a:xfrm flipH="1" flipV="1">
            <a:off x="6669248" y="1535185"/>
            <a:ext cx="1208013" cy="1539380"/>
          </a:xfrm>
          <a:prstGeom prst="bentConnector4">
            <a:avLst>
              <a:gd name="adj1" fmla="val -18924"/>
              <a:gd name="adj2" fmla="val 11485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BE1CCCA8-E6A2-433C-96C8-3F90DE002F05}"/>
              </a:ext>
            </a:extLst>
          </p:cNvPr>
          <p:cNvSpPr/>
          <p:nvPr/>
        </p:nvSpPr>
        <p:spPr>
          <a:xfrm rot="5400000">
            <a:off x="2439185" y="2575549"/>
            <a:ext cx="108763" cy="9376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8AAE4E-CB11-44CD-B25B-F3B15B1CB4D7}"/>
              </a:ext>
            </a:extLst>
          </p:cNvPr>
          <p:cNvSpPr/>
          <p:nvPr/>
        </p:nvSpPr>
        <p:spPr>
          <a:xfrm>
            <a:off x="2386644" y="2568166"/>
            <a:ext cx="45719" cy="126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D5A3BCD-1ABB-42F1-9193-D435E26DF473}"/>
              </a:ext>
            </a:extLst>
          </p:cNvPr>
          <p:cNvSpPr/>
          <p:nvPr/>
        </p:nvSpPr>
        <p:spPr>
          <a:xfrm>
            <a:off x="-64736" y="3520035"/>
            <a:ext cx="8237692" cy="291313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D396CC-CCF9-4663-B126-FB6C4D860A06}"/>
              </a:ext>
            </a:extLst>
          </p:cNvPr>
          <p:cNvSpPr txBox="1"/>
          <p:nvPr/>
        </p:nvSpPr>
        <p:spPr>
          <a:xfrm>
            <a:off x="2783660" y="3730428"/>
            <a:ext cx="2831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7. </a:t>
            </a:r>
            <a:r>
              <a:rPr lang="ko-KR" altLang="en-US" sz="1600" b="1" dirty="0">
                <a:solidFill>
                  <a:srgbClr val="FF0000"/>
                </a:solidFill>
              </a:rPr>
              <a:t>실시간인기 중고 경매품목</a:t>
            </a:r>
          </a:p>
        </p:txBody>
      </p:sp>
      <p:graphicFrame>
        <p:nvGraphicFramePr>
          <p:cNvPr id="53" name="표 4">
            <a:extLst>
              <a:ext uri="{FF2B5EF4-FFF2-40B4-BE49-F238E27FC236}">
                <a16:creationId xmlns:a16="http://schemas.microsoft.com/office/drawing/2014/main" id="{4768987D-F441-4A25-8087-14A7EC17F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878706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메인 홈 화면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54" name="표 7">
            <a:extLst>
              <a:ext uri="{FF2B5EF4-FFF2-40B4-BE49-F238E27FC236}">
                <a16:creationId xmlns:a16="http://schemas.microsoft.com/office/drawing/2014/main" id="{4C95E132-490D-4AB2-9545-5BF5E798C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248964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최진웅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aphicFrame>
        <p:nvGraphicFramePr>
          <p:cNvPr id="55" name="표 10">
            <a:extLst>
              <a:ext uri="{FF2B5EF4-FFF2-40B4-BE49-F238E27FC236}">
                <a16:creationId xmlns:a16="http://schemas.microsoft.com/office/drawing/2014/main" id="{E9D33911-89F1-42EE-B6E4-D78103A05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861869"/>
              </p:ext>
            </p:extLst>
          </p:nvPr>
        </p:nvGraphicFramePr>
        <p:xfrm>
          <a:off x="8914412" y="1028110"/>
          <a:ext cx="3277588" cy="588970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7650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01084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543927">
                <a:tc gridSpan="2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메인 홈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577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홈에 보여지는 메뉴 외에 앱에서 사용할 수 있는 통합메뉴를 확인 할 수 있습니다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620404"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en-US" altLang="ko-KR" sz="1050" dirty="0"/>
                        <a:t>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앱 가장 상단부에 위치한 로그인과 로그아웃 버튼으로 쉽게 접속하고 로그아웃 할 수 있습니다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793628"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en-US" altLang="ko-KR" sz="1050" dirty="0"/>
                        <a:t>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새로 등록된 중고 경매 건수를 보여주는 부분으로 하루 </a:t>
                      </a:r>
                      <a:r>
                        <a:rPr lang="en-US" altLang="ko-KR" sz="1000" dirty="0"/>
                        <a:t>24</a:t>
                      </a:r>
                      <a:r>
                        <a:rPr lang="ko-KR" altLang="en-US" sz="1000" dirty="0"/>
                        <a:t>시간 중 </a:t>
                      </a:r>
                      <a:r>
                        <a:rPr lang="en-US" altLang="ko-KR" sz="1000" dirty="0"/>
                        <a:t>12</a:t>
                      </a:r>
                      <a:r>
                        <a:rPr lang="ko-KR" altLang="en-US" sz="1000" dirty="0"/>
                        <a:t>시간에 한번씩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하루 두 번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자정</a:t>
                      </a:r>
                      <a:r>
                        <a:rPr lang="en-US" altLang="ko-KR" sz="1000" dirty="0"/>
                        <a:t>12</a:t>
                      </a:r>
                      <a:r>
                        <a:rPr lang="ko-KR" altLang="en-US" sz="1000" dirty="0"/>
                        <a:t>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12</a:t>
                      </a:r>
                      <a:r>
                        <a:rPr lang="ko-KR" altLang="en-US" sz="1000" dirty="0"/>
                        <a:t>시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업데이트되는 부분입니다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278472">
                <a:tc>
                  <a:txBody>
                    <a:bodyPr/>
                    <a:lstStyle/>
                    <a:p>
                      <a:pPr algn="ctr" latinLnBrk="1"/>
                      <a:endParaRPr lang="en-US" altLang="ko-KR" sz="1050" dirty="0"/>
                    </a:p>
                    <a:p>
                      <a:pPr algn="ctr" latinLnBrk="1"/>
                      <a:r>
                        <a:rPr lang="en-US" altLang="ko-KR" sz="1050" dirty="0"/>
                        <a:t>4</a:t>
                      </a:r>
                    </a:p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/>
                        <a:t>버튼을 통해 세가지 검색 메뉴를 볼 수 있습니다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앱 사용자가 임의로 버튼을 눌러서 바꾸거나 멈출 수 있고 별다른 동작을 하지 않는 경우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초에 한번씩 </a:t>
                      </a:r>
                      <a:r>
                        <a:rPr lang="ko-KR" altLang="en-US" sz="1000" dirty="0" err="1"/>
                        <a:t>번갈아가면서</a:t>
                      </a:r>
                      <a:r>
                        <a:rPr lang="ko-KR" altLang="en-US" sz="1000" dirty="0"/>
                        <a:t> 표시되게 작동을 구현할 생각입니다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882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로그인한 회원이 관심있는 상품에 </a:t>
                      </a:r>
                      <a:r>
                        <a:rPr lang="ko-KR" altLang="en-US" sz="1000" dirty="0" err="1"/>
                        <a:t>즐겨찾기를</a:t>
                      </a:r>
                      <a:r>
                        <a:rPr lang="ko-KR" altLang="en-US" sz="1000" dirty="0"/>
                        <a:t> 누르면 상품 사진 위 상단에 비어 있는 하트가 검은색으로 변합니다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로그인 되어있지 않을 시 클릭하면 로그인 화면으로 전환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434373"/>
                  </a:ext>
                </a:extLst>
              </a:tr>
              <a:tr h="56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상품사진 하단에  눈 모양 옆의 숫자는 조회수가 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681083"/>
                  </a:ext>
                </a:extLst>
              </a:tr>
              <a:tr h="56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실시간 인기 중고 경매품목은 시간당 조회수를 기준으로 메인 화면 상단에 노출됩니다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041467"/>
                  </a:ext>
                </a:extLst>
              </a:tr>
            </a:tbl>
          </a:graphicData>
        </a:graphic>
      </p:graphicFrame>
      <p:grpSp>
        <p:nvGrpSpPr>
          <p:cNvPr id="56" name="그룹 55">
            <a:extLst>
              <a:ext uri="{FF2B5EF4-FFF2-40B4-BE49-F238E27FC236}">
                <a16:creationId xmlns:a16="http://schemas.microsoft.com/office/drawing/2014/main" id="{072484C5-825A-4104-B54E-E9E5BFE2DA82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57" name="object 9">
              <a:extLst>
                <a:ext uri="{FF2B5EF4-FFF2-40B4-BE49-F238E27FC236}">
                  <a16:creationId xmlns:a16="http://schemas.microsoft.com/office/drawing/2014/main" id="{4B74B057-604C-40D6-A587-EC47F59797B1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13">
              <a:extLst>
                <a:ext uri="{FF2B5EF4-FFF2-40B4-BE49-F238E27FC236}">
                  <a16:creationId xmlns:a16="http://schemas.microsoft.com/office/drawing/2014/main" id="{73A2CD48-9EB8-4878-BF57-9A3A07278A19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719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9F4FD3-C5C3-45D2-AA26-907051FCA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289" y="825335"/>
            <a:ext cx="2786021" cy="6032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616395-C6AF-4D2E-9D13-03A125797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0" y="840916"/>
            <a:ext cx="2778826" cy="601708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0D68BF1F-EDC5-4E4D-94A3-07287EEF2098}"/>
              </a:ext>
            </a:extLst>
          </p:cNvPr>
          <p:cNvSpPr/>
          <p:nvPr/>
        </p:nvSpPr>
        <p:spPr>
          <a:xfrm>
            <a:off x="451263" y="783772"/>
            <a:ext cx="676893" cy="61751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DD3BC7-D2B4-4B7B-A694-85FCC94416A7}"/>
              </a:ext>
            </a:extLst>
          </p:cNvPr>
          <p:cNvSpPr/>
          <p:nvPr/>
        </p:nvSpPr>
        <p:spPr>
          <a:xfrm>
            <a:off x="4672719" y="783771"/>
            <a:ext cx="676893" cy="61751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59A0008-DDCE-47F9-8E29-B1E62FB0C4B6}"/>
              </a:ext>
            </a:extLst>
          </p:cNvPr>
          <p:cNvSpPr/>
          <p:nvPr/>
        </p:nvSpPr>
        <p:spPr>
          <a:xfrm>
            <a:off x="3550722" y="3408218"/>
            <a:ext cx="926275" cy="54626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ECD73-4C0E-4FAE-AEF1-E23A6E961C53}"/>
              </a:ext>
            </a:extLst>
          </p:cNvPr>
          <p:cNvSpPr txBox="1"/>
          <p:nvPr/>
        </p:nvSpPr>
        <p:spPr>
          <a:xfrm>
            <a:off x="5598328" y="940239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3. </a:t>
            </a:r>
            <a:r>
              <a:rPr lang="ko-KR" altLang="en-US" sz="1600" b="1" dirty="0">
                <a:solidFill>
                  <a:srgbClr val="FF0000"/>
                </a:solidFill>
              </a:rPr>
              <a:t>통합메뉴 색 변경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278AD-EEE4-4677-8340-3F7CACDBD9D8}"/>
              </a:ext>
            </a:extLst>
          </p:cNvPr>
          <p:cNvSpPr txBox="1"/>
          <p:nvPr/>
        </p:nvSpPr>
        <p:spPr>
          <a:xfrm>
            <a:off x="1128156" y="1019299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1.</a:t>
            </a:r>
            <a:r>
              <a:rPr lang="ko-KR" altLang="en-US" sz="1600" b="1" dirty="0">
                <a:solidFill>
                  <a:srgbClr val="FF0000"/>
                </a:solidFill>
              </a:rPr>
              <a:t>통합메뉴 선택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EBAFAC-855E-4F0E-8760-B66182C564FC}"/>
              </a:ext>
            </a:extLst>
          </p:cNvPr>
          <p:cNvSpPr/>
          <p:nvPr/>
        </p:nvSpPr>
        <p:spPr>
          <a:xfrm>
            <a:off x="5394121" y="1593908"/>
            <a:ext cx="2214694" cy="503339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D79E9-E7B0-41FD-93C5-DF74C88CDFE1}"/>
              </a:ext>
            </a:extLst>
          </p:cNvPr>
          <p:cNvSpPr txBox="1"/>
          <p:nvPr/>
        </p:nvSpPr>
        <p:spPr>
          <a:xfrm>
            <a:off x="5637401" y="4051883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2. </a:t>
            </a:r>
            <a:r>
              <a:rPr lang="ko-KR" altLang="en-US" sz="1600" b="1" dirty="0">
                <a:solidFill>
                  <a:srgbClr val="FF0000"/>
                </a:solidFill>
              </a:rPr>
              <a:t>메뉴를 부각시키기 위해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  </a:t>
            </a:r>
            <a:r>
              <a:rPr lang="ko-KR" altLang="en-US" sz="1600" b="1" dirty="0" err="1">
                <a:solidFill>
                  <a:srgbClr val="FF0000"/>
                </a:solidFill>
              </a:rPr>
              <a:t>메인화면</a:t>
            </a:r>
            <a:r>
              <a:rPr lang="ko-KR" altLang="en-US" sz="1600" b="1" dirty="0">
                <a:solidFill>
                  <a:srgbClr val="FF0000"/>
                </a:solidFill>
              </a:rPr>
              <a:t> 흐리게 변화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94E32B1-1563-47DF-9FDC-C285FDAEFA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8" y="5482223"/>
            <a:ext cx="219329" cy="219329"/>
          </a:xfrm>
          <a:prstGeom prst="rect">
            <a:avLst/>
          </a:prstGeom>
        </p:spPr>
      </p:pic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D61F0461-4687-4E0A-A6D5-5BB661466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708812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통합 메뉴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28" name="표 7">
            <a:extLst>
              <a:ext uri="{FF2B5EF4-FFF2-40B4-BE49-F238E27FC236}">
                <a16:creationId xmlns:a16="http://schemas.microsoft.com/office/drawing/2014/main" id="{70115989-2FA8-4761-AD2B-00A5EBE16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76505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최진웅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aphicFrame>
        <p:nvGraphicFramePr>
          <p:cNvPr id="29" name="표 10">
            <a:extLst>
              <a:ext uri="{FF2B5EF4-FFF2-40B4-BE49-F238E27FC236}">
                <a16:creationId xmlns:a16="http://schemas.microsoft.com/office/drawing/2014/main" id="{2368E650-EDC9-4C81-B4AF-DAA9F7001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69469"/>
              </p:ext>
            </p:extLst>
          </p:nvPr>
        </p:nvGraphicFramePr>
        <p:xfrm>
          <a:off x="8914412" y="1028110"/>
          <a:ext cx="3388586" cy="58298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89255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602137">
                <a:tc gridSpan="2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/>
                        <a:t>통합 메뉴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405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상단에 있는 통합 메뉴를 클릭하게 되면 앱 내의 통합 메뉴 및 기능들을 확인 할 수 있습니다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메뉴를 닫고 싶으면 통합메뉴  아이콘을 누르면 됩니다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58110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통합메뉴를 클릭하게 되면 왼쪽에서 메뉴선택 배너가 나타나게 되고 메뉴를 부각시키기 위해 앱의 기본 배경이 흐려집니다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118696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메뉴를 선택했을 때 원래의 모양에서 통합 메뉴창이 열렸다는 구분을 주기 위해 색이 칠해지는 효과를 보여줍니다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054073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2A9F77D7-67B5-441D-8234-255D66BF7DEF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5FE3443E-5E31-4057-93AC-CC131A055BEE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13">
              <a:extLst>
                <a:ext uri="{FF2B5EF4-FFF2-40B4-BE49-F238E27FC236}">
                  <a16:creationId xmlns:a16="http://schemas.microsoft.com/office/drawing/2014/main" id="{A1BDB071-29E3-4DF2-8760-C615D80D40E4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026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5332533" y="1393758"/>
            <a:ext cx="3064507" cy="49820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카테고리</a:t>
            </a:r>
            <a:r>
              <a:rPr lang="ko-KR" altLang="en-US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      </a:t>
            </a: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남성의류     여성의류    패션잡화   뷰티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미용</a:t>
            </a: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유아동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출산   모바일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태블릿 가전제품  노트북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데스크탑</a:t>
            </a: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카메라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켐코더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가구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인테리어  </a:t>
            </a:r>
            <a:r>
              <a:rPr lang="ko-KR" altLang="en-US" sz="1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리빙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생활    게임</a:t>
            </a: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도서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음반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문구  티켓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쿠폰    스포츠     중고차</a:t>
            </a: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6B66F18-B8BF-40DE-991B-D80B04154327}"/>
              </a:ext>
            </a:extLst>
          </p:cNvPr>
          <p:cNvSpPr/>
          <p:nvPr/>
        </p:nvSpPr>
        <p:spPr>
          <a:xfrm>
            <a:off x="5607246" y="3110053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063AD1-C32C-4894-B980-AB4EBB83EECF}"/>
              </a:ext>
            </a:extLst>
          </p:cNvPr>
          <p:cNvSpPr/>
          <p:nvPr/>
        </p:nvSpPr>
        <p:spPr>
          <a:xfrm>
            <a:off x="5607247" y="3753921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8FFE398-0ECD-42D7-9586-0C64FD97E877}"/>
              </a:ext>
            </a:extLst>
          </p:cNvPr>
          <p:cNvSpPr/>
          <p:nvPr/>
        </p:nvSpPr>
        <p:spPr>
          <a:xfrm>
            <a:off x="5603264" y="4448119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12946F8-11D6-4DBC-820D-56397054BF68}"/>
              </a:ext>
            </a:extLst>
          </p:cNvPr>
          <p:cNvSpPr/>
          <p:nvPr/>
        </p:nvSpPr>
        <p:spPr>
          <a:xfrm>
            <a:off x="5603264" y="5152116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EFB0070-D079-4933-B6F8-8DE290D00031}"/>
              </a:ext>
            </a:extLst>
          </p:cNvPr>
          <p:cNvSpPr/>
          <p:nvPr/>
        </p:nvSpPr>
        <p:spPr>
          <a:xfrm>
            <a:off x="6913049" y="1319514"/>
            <a:ext cx="45719" cy="488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8FF43F9-0645-4EFC-BF11-3FBA79370C3E}"/>
              </a:ext>
            </a:extLst>
          </p:cNvPr>
          <p:cNvSpPr/>
          <p:nvPr/>
        </p:nvSpPr>
        <p:spPr>
          <a:xfrm>
            <a:off x="6379320" y="3110053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D1F199-0CDC-4AD3-8F09-6348B90C4111}"/>
              </a:ext>
            </a:extLst>
          </p:cNvPr>
          <p:cNvSpPr/>
          <p:nvPr/>
        </p:nvSpPr>
        <p:spPr>
          <a:xfrm>
            <a:off x="6379321" y="3753921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866D922-D1B2-4DC0-8C62-C653485E0D95}"/>
              </a:ext>
            </a:extLst>
          </p:cNvPr>
          <p:cNvSpPr/>
          <p:nvPr/>
        </p:nvSpPr>
        <p:spPr>
          <a:xfrm>
            <a:off x="6375338" y="4448119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89B0456-093D-4EDE-8DFB-798F2374A8F1}"/>
              </a:ext>
            </a:extLst>
          </p:cNvPr>
          <p:cNvSpPr/>
          <p:nvPr/>
        </p:nvSpPr>
        <p:spPr>
          <a:xfrm>
            <a:off x="6375338" y="5152116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FC1A793-C7B0-408A-819C-49D1B1501371}"/>
              </a:ext>
            </a:extLst>
          </p:cNvPr>
          <p:cNvSpPr/>
          <p:nvPr/>
        </p:nvSpPr>
        <p:spPr>
          <a:xfrm>
            <a:off x="7033237" y="3105475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F9013BD-35AD-4320-8080-241421CE6C21}"/>
              </a:ext>
            </a:extLst>
          </p:cNvPr>
          <p:cNvSpPr/>
          <p:nvPr/>
        </p:nvSpPr>
        <p:spPr>
          <a:xfrm>
            <a:off x="7033238" y="3749343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E2BA40-6FB4-4836-AAB9-9719E5657060}"/>
              </a:ext>
            </a:extLst>
          </p:cNvPr>
          <p:cNvSpPr/>
          <p:nvPr/>
        </p:nvSpPr>
        <p:spPr>
          <a:xfrm>
            <a:off x="7029255" y="4443541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F4BDB4C-820E-4EBB-8EE3-E08416947375}"/>
              </a:ext>
            </a:extLst>
          </p:cNvPr>
          <p:cNvSpPr/>
          <p:nvPr/>
        </p:nvSpPr>
        <p:spPr>
          <a:xfrm>
            <a:off x="7029255" y="5147538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D28DE47-2E0F-4163-82BC-2961DAE65DB9}"/>
              </a:ext>
            </a:extLst>
          </p:cNvPr>
          <p:cNvSpPr/>
          <p:nvPr/>
        </p:nvSpPr>
        <p:spPr>
          <a:xfrm>
            <a:off x="7663342" y="3105475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1AE7096-9EA2-4EED-9C61-EF97D688203B}"/>
              </a:ext>
            </a:extLst>
          </p:cNvPr>
          <p:cNvSpPr/>
          <p:nvPr/>
        </p:nvSpPr>
        <p:spPr>
          <a:xfrm>
            <a:off x="7663343" y="3749343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9F49E98-3790-4E83-BEFB-0E5EE45215C5}"/>
              </a:ext>
            </a:extLst>
          </p:cNvPr>
          <p:cNvSpPr/>
          <p:nvPr/>
        </p:nvSpPr>
        <p:spPr>
          <a:xfrm>
            <a:off x="7659360" y="4443541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C7F9AE-0F46-4812-87E3-21419B455674}"/>
              </a:ext>
            </a:extLst>
          </p:cNvPr>
          <p:cNvSpPr/>
          <p:nvPr/>
        </p:nvSpPr>
        <p:spPr>
          <a:xfrm>
            <a:off x="7659360" y="5147538"/>
            <a:ext cx="266331" cy="261679"/>
          </a:xfrm>
          <a:prstGeom prst="ellipse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9F389E-42CF-47D3-A290-58AB9FC73782}"/>
              </a:ext>
            </a:extLst>
          </p:cNvPr>
          <p:cNvCxnSpPr>
            <a:cxnSpLocks/>
          </p:cNvCxnSpPr>
          <p:nvPr/>
        </p:nvCxnSpPr>
        <p:spPr>
          <a:xfrm>
            <a:off x="5326248" y="1810308"/>
            <a:ext cx="3070792" cy="0"/>
          </a:xfrm>
          <a:prstGeom prst="line">
            <a:avLst/>
          </a:prstGeom>
          <a:ln>
            <a:solidFill>
              <a:srgbClr val="C49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391AA33C-43A3-4028-B390-621396AD6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110" y="998658"/>
            <a:ext cx="2786021" cy="5446674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C8DBBCB2-D9B4-4FBF-B24D-BD85AB316B5A}"/>
              </a:ext>
            </a:extLst>
          </p:cNvPr>
          <p:cNvSpPr/>
          <p:nvPr/>
        </p:nvSpPr>
        <p:spPr>
          <a:xfrm>
            <a:off x="876319" y="1482372"/>
            <a:ext cx="786571" cy="753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37A9DA-E0C6-4D12-AD51-040B846F5BAB}"/>
              </a:ext>
            </a:extLst>
          </p:cNvPr>
          <p:cNvSpPr txBox="1"/>
          <p:nvPr/>
        </p:nvSpPr>
        <p:spPr>
          <a:xfrm>
            <a:off x="1693757" y="1357138"/>
            <a:ext cx="338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1. </a:t>
            </a:r>
            <a:r>
              <a:rPr lang="ko-KR" altLang="en-US" sz="1600" b="1" dirty="0">
                <a:solidFill>
                  <a:srgbClr val="FF0000"/>
                </a:solidFill>
              </a:rPr>
              <a:t>전체 카테고리 클릭 시 카테고리 창이 나옵니다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6D4C88-756B-4C0D-8871-02BAD38B5BF8}"/>
              </a:ext>
            </a:extLst>
          </p:cNvPr>
          <p:cNvSpPr/>
          <p:nvPr/>
        </p:nvSpPr>
        <p:spPr>
          <a:xfrm>
            <a:off x="7706468" y="1145361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66D353-E8F8-45BB-9638-30715492D29A}"/>
              </a:ext>
            </a:extLst>
          </p:cNvPr>
          <p:cNvSpPr/>
          <p:nvPr/>
        </p:nvSpPr>
        <p:spPr>
          <a:xfrm>
            <a:off x="6128911" y="1069400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 </a:t>
            </a:r>
            <a:r>
              <a:rPr lang="ko-KR" altLang="en-US" b="1" dirty="0">
                <a:solidFill>
                  <a:srgbClr val="FF0000"/>
                </a:solidFill>
              </a:rPr>
              <a:t>카테고리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10C56D-9FE8-4C57-8DB1-1D191849620C}"/>
              </a:ext>
            </a:extLst>
          </p:cNvPr>
          <p:cNvSpPr/>
          <p:nvPr/>
        </p:nvSpPr>
        <p:spPr>
          <a:xfrm>
            <a:off x="6128911" y="2623348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3.1 </a:t>
            </a:r>
            <a:r>
              <a:rPr lang="ko-KR" altLang="en-US" b="1" dirty="0">
                <a:solidFill>
                  <a:srgbClr val="FF0000"/>
                </a:solidFill>
              </a:rPr>
              <a:t>아이콘</a:t>
            </a:r>
            <a:endParaRPr lang="ko-KR" altLang="en-US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BACF852C-4E87-414F-9A2D-B58317AC7CAF}"/>
              </a:ext>
            </a:extLst>
          </p:cNvPr>
          <p:cNvSpPr/>
          <p:nvPr/>
        </p:nvSpPr>
        <p:spPr>
          <a:xfrm>
            <a:off x="4159669" y="2534881"/>
            <a:ext cx="926275" cy="54626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E4669468-6B77-4F79-9D3D-45051739C148}"/>
              </a:ext>
            </a:extLst>
          </p:cNvPr>
          <p:cNvSpPr/>
          <p:nvPr/>
        </p:nvSpPr>
        <p:spPr>
          <a:xfrm rot="18829083">
            <a:off x="5550416" y="1510345"/>
            <a:ext cx="177418" cy="177418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1446DF-33AB-4F36-A89D-6F62C36BA76A}"/>
              </a:ext>
            </a:extLst>
          </p:cNvPr>
          <p:cNvSpPr/>
          <p:nvPr/>
        </p:nvSpPr>
        <p:spPr>
          <a:xfrm>
            <a:off x="4656899" y="998658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뒤로 가기</a:t>
            </a:r>
            <a:endParaRPr lang="ko-KR" altLang="en-US" dirty="0"/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8F6F36E3-C1CE-4260-9393-5880B039F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857146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전체 카테고리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42" name="표 7">
            <a:extLst>
              <a:ext uri="{FF2B5EF4-FFF2-40B4-BE49-F238E27FC236}">
                <a16:creationId xmlns:a16="http://schemas.microsoft.com/office/drawing/2014/main" id="{8F5AE3C1-94B5-4975-A45C-35C635678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038848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신상민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aphicFrame>
        <p:nvGraphicFramePr>
          <p:cNvPr id="43" name="표 10">
            <a:extLst>
              <a:ext uri="{FF2B5EF4-FFF2-40B4-BE49-F238E27FC236}">
                <a16:creationId xmlns:a16="http://schemas.microsoft.com/office/drawing/2014/main" id="{31038E37-4668-4F26-AE5A-4F0064025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75891"/>
              </p:ext>
            </p:extLst>
          </p:nvPr>
        </p:nvGraphicFramePr>
        <p:xfrm>
          <a:off x="8914412" y="1028110"/>
          <a:ext cx="3277585" cy="57989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684196">
                <a:tc gridSpan="2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1" dirty="0"/>
                        <a:t>전체 카테고리</a:t>
                      </a:r>
                    </a:p>
                    <a:p>
                      <a:pPr latinLnBrk="1"/>
                      <a:r>
                        <a:rPr lang="ko-KR" altLang="en-US" sz="1400" b="1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0008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카테고리 창 클릭 시 전체 카테고리 페이지로 전환 됩니다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07055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뒤로 가기 버튼을 누르면 이전 화면으로 돌아갑니다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184561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물품의 종류를 분류해 놓은 것으로 아이콘을 클릭하면 관련된 상품을 볼 수 있는 화면으로 이동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클릭 시 아이콘에 해당되는 현재 경매 물품 페이지로 이동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19772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/>
                        <a:t>.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2493E53E-C6B8-46AD-8CCC-3CE10B1939F4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45" name="object 9">
              <a:extLst>
                <a:ext uri="{FF2B5EF4-FFF2-40B4-BE49-F238E27FC236}">
                  <a16:creationId xmlns:a16="http://schemas.microsoft.com/office/drawing/2014/main" id="{598CD58E-F1C5-4CF6-8F0D-712CFA3D1AF5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13">
              <a:extLst>
                <a:ext uri="{FF2B5EF4-FFF2-40B4-BE49-F238E27FC236}">
                  <a16:creationId xmlns:a16="http://schemas.microsoft.com/office/drawing/2014/main" id="{42DA3A09-AD8D-496F-B95C-65C6287A0052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28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100227" y="1086598"/>
            <a:ext cx="3188550" cy="50740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  </a:t>
            </a:r>
            <a:r>
              <a:rPr lang="ko-KR" altLang="en-US" sz="16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남성의류</a:t>
            </a:r>
            <a:endParaRPr lang="en-US" altLang="ko-KR" sz="16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      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FC42BD-E82A-4979-9A70-F08F62992248}"/>
              </a:ext>
            </a:extLst>
          </p:cNvPr>
          <p:cNvSpPr/>
          <p:nvPr/>
        </p:nvSpPr>
        <p:spPr>
          <a:xfrm>
            <a:off x="2089463" y="3033854"/>
            <a:ext cx="978444" cy="908037"/>
          </a:xfrm>
          <a:prstGeom prst="rect">
            <a:avLst/>
          </a:prstGeom>
          <a:solidFill>
            <a:srgbClr val="E1C7D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CB1E98-B1DC-4964-815B-E0F27AB97EF1}"/>
              </a:ext>
            </a:extLst>
          </p:cNvPr>
          <p:cNvSpPr/>
          <p:nvPr/>
        </p:nvSpPr>
        <p:spPr>
          <a:xfrm>
            <a:off x="2089461" y="3965034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62FAB9-7C3D-4C18-96C8-869A4C15CA04}"/>
              </a:ext>
            </a:extLst>
          </p:cNvPr>
          <p:cNvSpPr/>
          <p:nvPr/>
        </p:nvSpPr>
        <p:spPr>
          <a:xfrm>
            <a:off x="2089460" y="4254882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현재가격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1A733BA-E4BD-418E-BE16-68B155648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566170"/>
              </p:ext>
            </p:extLst>
          </p:nvPr>
        </p:nvGraphicFramePr>
        <p:xfrm>
          <a:off x="2089461" y="1729775"/>
          <a:ext cx="3188552" cy="97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276">
                  <a:extLst>
                    <a:ext uri="{9D8B030D-6E8A-4147-A177-3AD203B41FA5}">
                      <a16:colId xmlns:a16="http://schemas.microsoft.com/office/drawing/2014/main" val="677023696"/>
                    </a:ext>
                  </a:extLst>
                </a:gridCol>
                <a:gridCol w="1594276">
                  <a:extLst>
                    <a:ext uri="{9D8B030D-6E8A-4147-A177-3AD203B41FA5}">
                      <a16:colId xmlns:a16="http://schemas.microsoft.com/office/drawing/2014/main" val="1842726459"/>
                    </a:ext>
                  </a:extLst>
                </a:gridCol>
              </a:tblGrid>
              <a:tr h="244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전체보기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1,334,120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맨투맨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후드티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221,498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41320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점퍼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야상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패딩 </a:t>
                      </a:r>
                      <a:r>
                        <a:rPr lang="en-US" altLang="ko-KR" sz="1000" dirty="0"/>
                        <a:t>222,222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반팔 티셔츠 </a:t>
                      </a:r>
                      <a:r>
                        <a:rPr lang="en-US" altLang="ko-KR" sz="1000" dirty="0"/>
                        <a:t>156,884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96811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자켓  </a:t>
                      </a:r>
                      <a:r>
                        <a:rPr lang="en-US" altLang="ko-KR" sz="1000" dirty="0"/>
                        <a:t>235,242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셔츠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남방 </a:t>
                      </a:r>
                      <a:r>
                        <a:rPr lang="en-US" altLang="ko-KR" sz="1000" dirty="0"/>
                        <a:t>100,845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346887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트레이닝</a:t>
                      </a:r>
                      <a:r>
                        <a:rPr lang="en-US" altLang="ko-KR" sz="1000" dirty="0"/>
                        <a:t>  98,574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청바지 </a:t>
                      </a:r>
                      <a:r>
                        <a:rPr lang="en-US" altLang="ko-KR" sz="1000" dirty="0"/>
                        <a:t>73,254</a:t>
                      </a:r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2932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C18FBD-F2C8-4F4E-AC49-89C8948E73E5}"/>
              </a:ext>
            </a:extLst>
          </p:cNvPr>
          <p:cNvSpPr/>
          <p:nvPr/>
        </p:nvSpPr>
        <p:spPr>
          <a:xfrm>
            <a:off x="2089459" y="2652329"/>
            <a:ext cx="3188552" cy="370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/>
                </a:solidFill>
              </a:rPr>
              <a:t>펼쳐보기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" name="그래픽 9" descr="돋보기">
            <a:extLst>
              <a:ext uri="{FF2B5EF4-FFF2-40B4-BE49-F238E27FC236}">
                <a16:creationId xmlns:a16="http://schemas.microsoft.com/office/drawing/2014/main" id="{199CB2CC-BDD1-4178-B948-361B5460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6936" y="1165895"/>
            <a:ext cx="240690" cy="32976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E01485-C335-4D60-BEE5-01787691CA4A}"/>
              </a:ext>
            </a:extLst>
          </p:cNvPr>
          <p:cNvSpPr/>
          <p:nvPr/>
        </p:nvSpPr>
        <p:spPr>
          <a:xfrm>
            <a:off x="3194512" y="3033854"/>
            <a:ext cx="978444" cy="908037"/>
          </a:xfrm>
          <a:prstGeom prst="rect">
            <a:avLst/>
          </a:prstGeom>
          <a:solidFill>
            <a:srgbClr val="E1C7D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89FD34A-59EA-4059-9174-AD0163C7516D}"/>
              </a:ext>
            </a:extLst>
          </p:cNvPr>
          <p:cNvSpPr/>
          <p:nvPr/>
        </p:nvSpPr>
        <p:spPr>
          <a:xfrm>
            <a:off x="3194510" y="3965034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F6AF0B-EF90-4FAF-90B4-926BF6A48F2B}"/>
              </a:ext>
            </a:extLst>
          </p:cNvPr>
          <p:cNvSpPr/>
          <p:nvPr/>
        </p:nvSpPr>
        <p:spPr>
          <a:xfrm>
            <a:off x="3194509" y="4254882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현재가격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459F966-1C5B-438D-BBC4-7B653CFB98A8}"/>
              </a:ext>
            </a:extLst>
          </p:cNvPr>
          <p:cNvSpPr/>
          <p:nvPr/>
        </p:nvSpPr>
        <p:spPr>
          <a:xfrm>
            <a:off x="4279149" y="3033854"/>
            <a:ext cx="978444" cy="908037"/>
          </a:xfrm>
          <a:prstGeom prst="rect">
            <a:avLst/>
          </a:prstGeom>
          <a:solidFill>
            <a:srgbClr val="E1C7D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7A48B3-1072-46D8-80CA-A4689D22CFFC}"/>
              </a:ext>
            </a:extLst>
          </p:cNvPr>
          <p:cNvSpPr/>
          <p:nvPr/>
        </p:nvSpPr>
        <p:spPr>
          <a:xfrm>
            <a:off x="4279147" y="3965034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14B38E-E865-4D03-A1E4-87175C328C9B}"/>
              </a:ext>
            </a:extLst>
          </p:cNvPr>
          <p:cNvSpPr/>
          <p:nvPr/>
        </p:nvSpPr>
        <p:spPr>
          <a:xfrm>
            <a:off x="4279146" y="4254882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현재가격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DDA630-1D1B-48EC-AF26-CDEBE391A454}"/>
              </a:ext>
            </a:extLst>
          </p:cNvPr>
          <p:cNvSpPr/>
          <p:nvPr/>
        </p:nvSpPr>
        <p:spPr>
          <a:xfrm>
            <a:off x="2089463" y="4651007"/>
            <a:ext cx="978444" cy="908037"/>
          </a:xfrm>
          <a:prstGeom prst="rect">
            <a:avLst/>
          </a:prstGeom>
          <a:solidFill>
            <a:srgbClr val="E1C7D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B9B6AC-DF4E-482B-873C-64A7D1B04897}"/>
              </a:ext>
            </a:extLst>
          </p:cNvPr>
          <p:cNvSpPr/>
          <p:nvPr/>
        </p:nvSpPr>
        <p:spPr>
          <a:xfrm>
            <a:off x="3194512" y="4651007"/>
            <a:ext cx="978444" cy="908037"/>
          </a:xfrm>
          <a:prstGeom prst="rect">
            <a:avLst/>
          </a:prstGeom>
          <a:solidFill>
            <a:srgbClr val="E1C7D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395A54-869C-4EBB-AB68-85227A84A4B6}"/>
              </a:ext>
            </a:extLst>
          </p:cNvPr>
          <p:cNvSpPr/>
          <p:nvPr/>
        </p:nvSpPr>
        <p:spPr>
          <a:xfrm>
            <a:off x="4279149" y="4651007"/>
            <a:ext cx="978444" cy="908037"/>
          </a:xfrm>
          <a:prstGeom prst="rect">
            <a:avLst/>
          </a:prstGeom>
          <a:solidFill>
            <a:srgbClr val="E1C7D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EB13B3-E18A-46DD-891E-C288A9FAAB13}"/>
              </a:ext>
            </a:extLst>
          </p:cNvPr>
          <p:cNvSpPr/>
          <p:nvPr/>
        </p:nvSpPr>
        <p:spPr>
          <a:xfrm>
            <a:off x="2089459" y="1485265"/>
            <a:ext cx="3168134" cy="221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</a:t>
            </a:r>
            <a:r>
              <a:rPr lang="ko-KR" altLang="en-US" sz="1000" dirty="0">
                <a:solidFill>
                  <a:schemeClr val="tx1"/>
                </a:solidFill>
              </a:rPr>
              <a:t>남성의류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r>
              <a:rPr lang="ko-KR" altLang="en-US" sz="1000" b="1" dirty="0">
                <a:solidFill>
                  <a:schemeClr val="accent2"/>
                </a:solidFill>
              </a:rPr>
              <a:t>전체</a:t>
            </a:r>
          </a:p>
        </p:txBody>
      </p:sp>
      <p:pic>
        <p:nvPicPr>
          <p:cNvPr id="15" name="그래픽 14" descr="네트워크 다이어그램">
            <a:extLst>
              <a:ext uri="{FF2B5EF4-FFF2-40B4-BE49-F238E27FC236}">
                <a16:creationId xmlns:a16="http://schemas.microsoft.com/office/drawing/2014/main" id="{11F2A0FB-C993-4E7B-8088-C029DF88C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114186" y="1505422"/>
            <a:ext cx="240688" cy="240688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DB27210-D6E6-4F0B-A5ED-94A48566880D}"/>
              </a:ext>
            </a:extLst>
          </p:cNvPr>
          <p:cNvSpPr/>
          <p:nvPr/>
        </p:nvSpPr>
        <p:spPr>
          <a:xfrm rot="7137651">
            <a:off x="719447" y="3325999"/>
            <a:ext cx="966259" cy="24064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1" name="표 4">
            <a:extLst>
              <a:ext uri="{FF2B5EF4-FFF2-40B4-BE49-F238E27FC236}">
                <a16:creationId xmlns:a16="http://schemas.microsoft.com/office/drawing/2014/main" id="{0EC4BDC7-6A82-4EC5-8F35-A8EA5D136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505864"/>
              </p:ext>
            </p:extLst>
          </p:nvPr>
        </p:nvGraphicFramePr>
        <p:xfrm>
          <a:off x="0" y="4151214"/>
          <a:ext cx="2047284" cy="1664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642">
                  <a:extLst>
                    <a:ext uri="{9D8B030D-6E8A-4147-A177-3AD203B41FA5}">
                      <a16:colId xmlns:a16="http://schemas.microsoft.com/office/drawing/2014/main" val="677023696"/>
                    </a:ext>
                  </a:extLst>
                </a:gridCol>
                <a:gridCol w="1023642">
                  <a:extLst>
                    <a:ext uri="{9D8B030D-6E8A-4147-A177-3AD203B41FA5}">
                      <a16:colId xmlns:a16="http://schemas.microsoft.com/office/drawing/2014/main" val="1842726459"/>
                    </a:ext>
                  </a:extLst>
                </a:gridCol>
              </a:tblGrid>
              <a:tr h="2194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전체보기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1,334,120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맨투맨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후드티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221,498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41320"/>
                  </a:ext>
                </a:extLst>
              </a:tr>
              <a:tr h="2194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점퍼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야상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패딩 </a:t>
                      </a:r>
                      <a:r>
                        <a:rPr lang="en-US" altLang="ko-KR" sz="700" dirty="0"/>
                        <a:t>222,222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반팔 티셔츠 </a:t>
                      </a:r>
                      <a:r>
                        <a:rPr lang="en-US" altLang="ko-KR" sz="700" dirty="0"/>
                        <a:t>156,884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96811"/>
                  </a:ext>
                </a:extLst>
              </a:tr>
              <a:tr h="2194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자켓  </a:t>
                      </a:r>
                      <a:r>
                        <a:rPr lang="en-US" altLang="ko-KR" sz="700" dirty="0"/>
                        <a:t>235,242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셔츠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남방 </a:t>
                      </a:r>
                      <a:r>
                        <a:rPr lang="en-US" altLang="ko-KR" sz="700" dirty="0"/>
                        <a:t>100,845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346887"/>
                  </a:ext>
                </a:extLst>
              </a:tr>
              <a:tr h="2194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트레이닝</a:t>
                      </a:r>
                      <a:r>
                        <a:rPr lang="en-US" altLang="ko-KR" sz="700" dirty="0"/>
                        <a:t>  98,574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청바지 </a:t>
                      </a:r>
                      <a:r>
                        <a:rPr lang="en-US" altLang="ko-KR" sz="700" dirty="0"/>
                        <a:t>73,254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29323"/>
                  </a:ext>
                </a:extLst>
              </a:tr>
              <a:tr h="135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반바지 </a:t>
                      </a:r>
                      <a:r>
                        <a:rPr lang="en-US" altLang="ko-KR" sz="700" dirty="0"/>
                        <a:t>45,984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긴팔티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68,754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143745"/>
                  </a:ext>
                </a:extLst>
              </a:tr>
              <a:tr h="2194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면바지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긴</a:t>
                      </a:r>
                      <a:r>
                        <a:rPr lang="en-US" altLang="ko-KR" sz="700" dirty="0"/>
                        <a:t>) 85,564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슬렉스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45,785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38198"/>
                  </a:ext>
                </a:extLst>
              </a:tr>
              <a:tr h="1350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*** 4,555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*** 4,561</a:t>
                      </a:r>
                      <a:endParaRPr lang="ko-KR" altLang="en-US" sz="7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765808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62120998-CA92-4521-81F8-CB7E8FFA9335}"/>
              </a:ext>
            </a:extLst>
          </p:cNvPr>
          <p:cNvSpPr/>
          <p:nvPr/>
        </p:nvSpPr>
        <p:spPr>
          <a:xfrm>
            <a:off x="4337058" y="812906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</a:t>
            </a:r>
            <a:r>
              <a:rPr lang="ko-KR" altLang="en-US" b="1" dirty="0">
                <a:solidFill>
                  <a:srgbClr val="FF0000"/>
                </a:solidFill>
              </a:rPr>
              <a:t>검색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E17E591-5756-4B82-8831-E7E94C9CE7C5}"/>
              </a:ext>
            </a:extLst>
          </p:cNvPr>
          <p:cNvSpPr/>
          <p:nvPr/>
        </p:nvSpPr>
        <p:spPr>
          <a:xfrm>
            <a:off x="469338" y="1462016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 </a:t>
            </a:r>
            <a:r>
              <a:rPr lang="ko-KR" altLang="en-US" b="1" dirty="0">
                <a:solidFill>
                  <a:srgbClr val="FF0000"/>
                </a:solidFill>
              </a:rPr>
              <a:t>분류 아이콘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097155-214F-4F76-A56A-37BE0A3F4285}"/>
              </a:ext>
            </a:extLst>
          </p:cNvPr>
          <p:cNvSpPr/>
          <p:nvPr/>
        </p:nvSpPr>
        <p:spPr>
          <a:xfrm>
            <a:off x="1303408" y="2637296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4. </a:t>
            </a:r>
            <a:r>
              <a:rPr lang="ko-KR" altLang="en-US" b="1" dirty="0" err="1">
                <a:solidFill>
                  <a:srgbClr val="FF0000"/>
                </a:solidFill>
              </a:rPr>
              <a:t>펼쳐보기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2148CEC-EB87-405D-ADA4-0404D0C6B1D3}"/>
              </a:ext>
            </a:extLst>
          </p:cNvPr>
          <p:cNvSpPr/>
          <p:nvPr/>
        </p:nvSpPr>
        <p:spPr>
          <a:xfrm>
            <a:off x="4885727" y="1131843"/>
            <a:ext cx="398113" cy="36933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4CF246A-AFFE-49DE-855C-7FBB088EB9D8}"/>
              </a:ext>
            </a:extLst>
          </p:cNvPr>
          <p:cNvSpPr/>
          <p:nvPr/>
        </p:nvSpPr>
        <p:spPr>
          <a:xfrm>
            <a:off x="2226433" y="1482279"/>
            <a:ext cx="1022225" cy="22136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2717932-1671-4514-AB24-7D5A39D50200}"/>
              </a:ext>
            </a:extLst>
          </p:cNvPr>
          <p:cNvSpPr/>
          <p:nvPr/>
        </p:nvSpPr>
        <p:spPr>
          <a:xfrm>
            <a:off x="3310223" y="2737108"/>
            <a:ext cx="647249" cy="21664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1D78038-8EF0-41BD-AF65-1AE41E48EB93}"/>
              </a:ext>
            </a:extLst>
          </p:cNvPr>
          <p:cNvSpPr/>
          <p:nvPr/>
        </p:nvSpPr>
        <p:spPr>
          <a:xfrm>
            <a:off x="4018018" y="2638731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5. </a:t>
            </a:r>
            <a:r>
              <a:rPr lang="ko-KR" altLang="en-US" b="1" dirty="0">
                <a:solidFill>
                  <a:srgbClr val="FF0000"/>
                </a:solidFill>
              </a:rPr>
              <a:t>제품정보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965A35-FEBF-41EC-B189-1786A8EF9D30}"/>
              </a:ext>
            </a:extLst>
          </p:cNvPr>
          <p:cNvGrpSpPr/>
          <p:nvPr/>
        </p:nvGrpSpPr>
        <p:grpSpPr>
          <a:xfrm>
            <a:off x="5880696" y="1053937"/>
            <a:ext cx="2977497" cy="4855987"/>
            <a:chOff x="5316839" y="767977"/>
            <a:chExt cx="3195982" cy="48350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C92834-A900-49B4-9C3D-F277EE902304}"/>
                </a:ext>
              </a:extLst>
            </p:cNvPr>
            <p:cNvSpPr/>
            <p:nvPr/>
          </p:nvSpPr>
          <p:spPr>
            <a:xfrm>
              <a:off x="5316839" y="767977"/>
              <a:ext cx="3188550" cy="4835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ea typeface="에스코어 드림 9 Black" panose="020B0A03030302020204" pitchFamily="34" charset="-127"/>
                </a:rPr>
                <a:t>               </a:t>
              </a:r>
              <a:r>
                <a:rPr lang="ko-KR" altLang="en-US" sz="1600" dirty="0">
                  <a:solidFill>
                    <a:schemeClr val="tx1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남성의류</a:t>
              </a:r>
              <a:r>
                <a:rPr lang="en-US" altLang="ko-KR" dirty="0">
                  <a:solidFill>
                    <a:schemeClr val="tx1"/>
                  </a:solidFill>
                  <a:ea typeface="에스코어 드림 9 Black" panose="020B0A03030302020204" pitchFamily="34" charset="-127"/>
                </a:rPr>
                <a:t>            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ea typeface="에스코어 드림 9 Black" panose="020B0A03030302020204" pitchFamily="34" charset="-127"/>
                </a:rPr>
                <a:t>            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tx1"/>
                  </a:solidFill>
                  <a:ea typeface="에스코어 드림 9 Black" panose="020B0A03030302020204" pitchFamily="34" charset="-127"/>
                </a:rPr>
                <a:t>                   </a:t>
              </a: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2D7D75-1D77-4D91-9E27-890467C0EA4E}"/>
                </a:ext>
              </a:extLst>
            </p:cNvPr>
            <p:cNvSpPr/>
            <p:nvPr/>
          </p:nvSpPr>
          <p:spPr>
            <a:xfrm>
              <a:off x="5324559" y="1084333"/>
              <a:ext cx="3172078" cy="388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9" name="그래픽 8" descr="돋보기">
              <a:extLst>
                <a:ext uri="{FF2B5EF4-FFF2-40B4-BE49-F238E27FC236}">
                  <a16:creationId xmlns:a16="http://schemas.microsoft.com/office/drawing/2014/main" id="{0CAF3202-4385-4058-8980-9F4A2B575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86217" y="1107902"/>
              <a:ext cx="240690" cy="329766"/>
            </a:xfrm>
            <a:prstGeom prst="rect">
              <a:avLst/>
            </a:prstGeom>
          </p:spPr>
        </p:pic>
        <p:pic>
          <p:nvPicPr>
            <p:cNvPr id="12" name="그림 11" descr="전자기기, 키보드이(가) 표시된 사진&#10;&#10;자동 생성된 설명">
              <a:extLst>
                <a:ext uri="{FF2B5EF4-FFF2-40B4-BE49-F238E27FC236}">
                  <a16:creationId xmlns:a16="http://schemas.microsoft.com/office/drawing/2014/main" id="{D867C636-7A95-481E-90E3-113EDB50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7621" y="3563498"/>
              <a:ext cx="3185200" cy="2037857"/>
            </a:xfrm>
            <a:prstGeom prst="rect">
              <a:avLst/>
            </a:prstGeom>
          </p:spPr>
        </p:pic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BF7BA4-9AAE-4528-8785-0CCA7002C279}"/>
              </a:ext>
            </a:extLst>
          </p:cNvPr>
          <p:cNvSpPr/>
          <p:nvPr/>
        </p:nvSpPr>
        <p:spPr>
          <a:xfrm>
            <a:off x="5330803" y="1193285"/>
            <a:ext cx="501706" cy="307498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57A796A-71FD-4CFD-BE49-C30B2BE5E43E}"/>
              </a:ext>
            </a:extLst>
          </p:cNvPr>
          <p:cNvSpPr/>
          <p:nvPr/>
        </p:nvSpPr>
        <p:spPr>
          <a:xfrm>
            <a:off x="5679572" y="1330778"/>
            <a:ext cx="3215748" cy="50409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F5995-CF63-4EA5-A608-39BC007D14D9}"/>
              </a:ext>
            </a:extLst>
          </p:cNvPr>
          <p:cNvSpPr txBox="1"/>
          <p:nvPr/>
        </p:nvSpPr>
        <p:spPr>
          <a:xfrm>
            <a:off x="5807495" y="74720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검색하기 창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5" name="1/2 액자 24">
            <a:extLst>
              <a:ext uri="{FF2B5EF4-FFF2-40B4-BE49-F238E27FC236}">
                <a16:creationId xmlns:a16="http://schemas.microsoft.com/office/drawing/2014/main" id="{E8E60E35-D845-4AFA-B888-9AE5EEE046A0}"/>
              </a:ext>
            </a:extLst>
          </p:cNvPr>
          <p:cNvSpPr/>
          <p:nvPr/>
        </p:nvSpPr>
        <p:spPr>
          <a:xfrm rot="18829083">
            <a:off x="2321695" y="1235214"/>
            <a:ext cx="177418" cy="177418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1/2 액자 38">
            <a:extLst>
              <a:ext uri="{FF2B5EF4-FFF2-40B4-BE49-F238E27FC236}">
                <a16:creationId xmlns:a16="http://schemas.microsoft.com/office/drawing/2014/main" id="{8ED668B9-331E-4128-93D7-6D39A923D883}"/>
              </a:ext>
            </a:extLst>
          </p:cNvPr>
          <p:cNvSpPr/>
          <p:nvPr/>
        </p:nvSpPr>
        <p:spPr>
          <a:xfrm rot="18829083">
            <a:off x="6015821" y="1123316"/>
            <a:ext cx="177418" cy="177418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F21B6CB-C97E-4D47-A049-EA7DFC12DEE6}"/>
              </a:ext>
            </a:extLst>
          </p:cNvPr>
          <p:cNvSpPr/>
          <p:nvPr/>
        </p:nvSpPr>
        <p:spPr>
          <a:xfrm>
            <a:off x="-331561" y="3893881"/>
            <a:ext cx="2343686" cy="224021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02FFBF-D0E6-4C89-BBA9-32CEA699BECE}"/>
              </a:ext>
            </a:extLst>
          </p:cNvPr>
          <p:cNvSpPr/>
          <p:nvPr/>
        </p:nvSpPr>
        <p:spPr>
          <a:xfrm>
            <a:off x="2089461" y="5581473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583211E-5E92-42E0-A014-FA744D5F403A}"/>
              </a:ext>
            </a:extLst>
          </p:cNvPr>
          <p:cNvSpPr/>
          <p:nvPr/>
        </p:nvSpPr>
        <p:spPr>
          <a:xfrm>
            <a:off x="2089460" y="5871321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현재가격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B94DFE8-DDCE-4684-8093-D587087101AC}"/>
              </a:ext>
            </a:extLst>
          </p:cNvPr>
          <p:cNvSpPr/>
          <p:nvPr/>
        </p:nvSpPr>
        <p:spPr>
          <a:xfrm>
            <a:off x="3194510" y="5581473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B537AEC-325E-4D04-AC17-DBD44E973A7C}"/>
              </a:ext>
            </a:extLst>
          </p:cNvPr>
          <p:cNvSpPr/>
          <p:nvPr/>
        </p:nvSpPr>
        <p:spPr>
          <a:xfrm>
            <a:off x="3194509" y="5871321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현재가격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FDD6E8-D25A-4AA2-AED9-6C4776DBCFEF}"/>
              </a:ext>
            </a:extLst>
          </p:cNvPr>
          <p:cNvSpPr/>
          <p:nvPr/>
        </p:nvSpPr>
        <p:spPr>
          <a:xfrm>
            <a:off x="4279147" y="5581473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738D772-68CB-40E2-B941-FEA816A4AC6C}"/>
              </a:ext>
            </a:extLst>
          </p:cNvPr>
          <p:cNvSpPr/>
          <p:nvPr/>
        </p:nvSpPr>
        <p:spPr>
          <a:xfrm>
            <a:off x="4279146" y="5871321"/>
            <a:ext cx="978448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현재가격</a:t>
            </a:r>
          </a:p>
        </p:txBody>
      </p:sp>
      <p:graphicFrame>
        <p:nvGraphicFramePr>
          <p:cNvPr id="56" name="표 4">
            <a:extLst>
              <a:ext uri="{FF2B5EF4-FFF2-40B4-BE49-F238E27FC236}">
                <a16:creationId xmlns:a16="http://schemas.microsoft.com/office/drawing/2014/main" id="{66AA9E9C-DD8C-4446-B446-4EA48DBDF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27446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2.1-1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현재 경매 물품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57" name="표 7">
            <a:extLst>
              <a:ext uri="{FF2B5EF4-FFF2-40B4-BE49-F238E27FC236}">
                <a16:creationId xmlns:a16="http://schemas.microsoft.com/office/drawing/2014/main" id="{DD7370E6-5923-4343-985C-B42AC3B3F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5011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신상민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aphicFrame>
        <p:nvGraphicFramePr>
          <p:cNvPr id="58" name="표 10">
            <a:extLst>
              <a:ext uri="{FF2B5EF4-FFF2-40B4-BE49-F238E27FC236}">
                <a16:creationId xmlns:a16="http://schemas.microsoft.com/office/drawing/2014/main" id="{789D02CC-3461-4162-9505-AD4E0DEEB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24483"/>
              </p:ext>
            </p:extLst>
          </p:nvPr>
        </p:nvGraphicFramePr>
        <p:xfrm>
          <a:off x="8914412" y="1028110"/>
          <a:ext cx="3277585" cy="58298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531084">
                <a:tc gridSpan="2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현재 경매 물품</a:t>
                      </a:r>
                    </a:p>
                    <a:p>
                      <a:pPr latinLnBrk="1"/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749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아이콘 클릭 시 원하는 제품 검색기능이 생김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58133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텍스트 박스를 선택할 경우 앱 하단에서 키보드가 생성된다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돋보기 버튼을 선택할 경우 제품명을 기준으로 검색이 가능하다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84337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분류 아이콘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클릭 시 남성의류 에서 분류되어 있는 카테고리로 이동 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93720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펼쳐보기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클릭 시 종류를 더 많이 볼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1187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제품정보는 제품의 사진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가격이 나와있고 클릭 시 그 제품을 자세하게 볼 수 있는 해당 물품정보 페이지로 이동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5760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EA69597F-78BD-48B5-AB3F-8CA23334141A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60" name="object 9">
              <a:extLst>
                <a:ext uri="{FF2B5EF4-FFF2-40B4-BE49-F238E27FC236}">
                  <a16:creationId xmlns:a16="http://schemas.microsoft.com/office/drawing/2014/main" id="{F753CDEB-9275-4C2C-BA10-47551199C9F1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13">
              <a:extLst>
                <a:ext uri="{FF2B5EF4-FFF2-40B4-BE49-F238E27FC236}">
                  <a16:creationId xmlns:a16="http://schemas.microsoft.com/office/drawing/2014/main" id="{DB83CF42-316D-4C27-977A-49CFC5AB1F59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47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404525" y="910851"/>
            <a:ext cx="3053512" cy="48350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                         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FC42BD-E82A-4979-9A70-F08F62992248}"/>
              </a:ext>
            </a:extLst>
          </p:cNvPr>
          <p:cNvSpPr/>
          <p:nvPr/>
        </p:nvSpPr>
        <p:spPr>
          <a:xfrm>
            <a:off x="2409455" y="1403648"/>
            <a:ext cx="3034290" cy="2273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사진</a:t>
            </a:r>
          </a:p>
        </p:txBody>
      </p:sp>
      <p:pic>
        <p:nvPicPr>
          <p:cNvPr id="7" name="그래픽 6" descr="다른 사용자와 공유">
            <a:extLst>
              <a:ext uri="{FF2B5EF4-FFF2-40B4-BE49-F238E27FC236}">
                <a16:creationId xmlns:a16="http://schemas.microsoft.com/office/drawing/2014/main" id="{02635A2A-9359-4263-BB9D-475AA2593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480" y="972891"/>
            <a:ext cx="319569" cy="457200"/>
          </a:xfrm>
          <a:prstGeom prst="rect">
            <a:avLst/>
          </a:prstGeom>
        </p:spPr>
      </p:pic>
      <p:pic>
        <p:nvPicPr>
          <p:cNvPr id="20" name="그래픽 19" descr="사이렌">
            <a:extLst>
              <a:ext uri="{FF2B5EF4-FFF2-40B4-BE49-F238E27FC236}">
                <a16:creationId xmlns:a16="http://schemas.microsoft.com/office/drawing/2014/main" id="{A8A6D906-5947-4F5E-B174-CF068535D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0258" y="946448"/>
            <a:ext cx="319569" cy="4572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3CB1E98-B1DC-4964-815B-E0F27AB97EF1}"/>
              </a:ext>
            </a:extLst>
          </p:cNvPr>
          <p:cNvSpPr/>
          <p:nvPr/>
        </p:nvSpPr>
        <p:spPr>
          <a:xfrm>
            <a:off x="2456182" y="3816097"/>
            <a:ext cx="1172803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62FAB9-7C3D-4C18-96C8-869A4C15CA04}"/>
              </a:ext>
            </a:extLst>
          </p:cNvPr>
          <p:cNvSpPr/>
          <p:nvPr/>
        </p:nvSpPr>
        <p:spPr>
          <a:xfrm>
            <a:off x="2456182" y="4145461"/>
            <a:ext cx="1172803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현재가격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213788-D223-4523-84D6-FFD8510E501B}"/>
              </a:ext>
            </a:extLst>
          </p:cNvPr>
          <p:cNvSpPr/>
          <p:nvPr/>
        </p:nvSpPr>
        <p:spPr>
          <a:xfrm>
            <a:off x="3802454" y="3822623"/>
            <a:ext cx="1172803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경매최고가격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9E19E69-233D-46F9-8C0E-28B265F185DC}"/>
              </a:ext>
            </a:extLst>
          </p:cNvPr>
          <p:cNvSpPr/>
          <p:nvPr/>
        </p:nvSpPr>
        <p:spPr>
          <a:xfrm>
            <a:off x="2456181" y="4474825"/>
            <a:ext cx="1172803" cy="379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판매자 정보</a:t>
            </a:r>
            <a:r>
              <a:rPr lang="en-US" altLang="ko-KR" sz="1100" dirty="0">
                <a:solidFill>
                  <a:schemeClr val="tx1"/>
                </a:solidFill>
              </a:rPr>
              <a:t>(ID)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5025F1-0416-44A8-9F37-A769F7CFE176}"/>
              </a:ext>
            </a:extLst>
          </p:cNvPr>
          <p:cNvSpPr/>
          <p:nvPr/>
        </p:nvSpPr>
        <p:spPr>
          <a:xfrm>
            <a:off x="3802453" y="4155304"/>
            <a:ext cx="1172803" cy="289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dirty="0" err="1">
                <a:solidFill>
                  <a:schemeClr val="tx1"/>
                </a:solidFill>
              </a:rPr>
              <a:t>올린시간</a:t>
            </a:r>
            <a:r>
              <a:rPr lang="en-US" altLang="ko-KR" sz="1050" dirty="0">
                <a:solidFill>
                  <a:schemeClr val="tx1"/>
                </a:solidFill>
              </a:rPr>
              <a:t>/</a:t>
            </a:r>
            <a:r>
              <a:rPr lang="ko-KR" altLang="en-US" sz="1050" dirty="0">
                <a:solidFill>
                  <a:schemeClr val="tx1"/>
                </a:solidFill>
              </a:rPr>
              <a:t>조회수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48D5E3-3582-4A90-A419-0F2E4682E43A}"/>
              </a:ext>
            </a:extLst>
          </p:cNvPr>
          <p:cNvSpPr/>
          <p:nvPr/>
        </p:nvSpPr>
        <p:spPr>
          <a:xfrm>
            <a:off x="2404525" y="4993595"/>
            <a:ext cx="3053512" cy="277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상품설명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CE34FDA-C8C0-448B-812B-5A18BF9CA007}"/>
              </a:ext>
            </a:extLst>
          </p:cNvPr>
          <p:cNvSpPr/>
          <p:nvPr/>
        </p:nvSpPr>
        <p:spPr>
          <a:xfrm>
            <a:off x="2404526" y="5428382"/>
            <a:ext cx="3039220" cy="307859"/>
          </a:xfrm>
          <a:prstGeom prst="rect">
            <a:avLst/>
          </a:prstGeom>
          <a:solidFill>
            <a:srgbClr val="E1C7D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상품 입찰하기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51575B-C15A-4D44-AF62-229E6176B921}"/>
              </a:ext>
            </a:extLst>
          </p:cNvPr>
          <p:cNvSpPr/>
          <p:nvPr/>
        </p:nvSpPr>
        <p:spPr>
          <a:xfrm>
            <a:off x="3128316" y="982842"/>
            <a:ext cx="1286921" cy="351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경매 남은 시간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90879EB-A9E4-44A3-8E33-D03CD0270FBE}"/>
              </a:ext>
            </a:extLst>
          </p:cNvPr>
          <p:cNvSpPr/>
          <p:nvPr/>
        </p:nvSpPr>
        <p:spPr>
          <a:xfrm>
            <a:off x="4991873" y="1033769"/>
            <a:ext cx="398113" cy="36933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82A73C2-98A3-448A-A7BB-815959645A24}"/>
              </a:ext>
            </a:extLst>
          </p:cNvPr>
          <p:cNvSpPr/>
          <p:nvPr/>
        </p:nvSpPr>
        <p:spPr>
          <a:xfrm>
            <a:off x="3373663" y="5414004"/>
            <a:ext cx="1041574" cy="44336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8BEE070-790D-4EF7-9319-39893B5E6753}"/>
              </a:ext>
            </a:extLst>
          </p:cNvPr>
          <p:cNvSpPr/>
          <p:nvPr/>
        </p:nvSpPr>
        <p:spPr>
          <a:xfrm>
            <a:off x="2239752" y="1929492"/>
            <a:ext cx="3170560" cy="3352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FFF14AD-BAA7-46A5-B24E-2C6F000731BE}"/>
              </a:ext>
            </a:extLst>
          </p:cNvPr>
          <p:cNvSpPr/>
          <p:nvPr/>
        </p:nvSpPr>
        <p:spPr>
          <a:xfrm>
            <a:off x="4588386" y="1033769"/>
            <a:ext cx="398113" cy="36933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DECE549-2FC2-4237-AEAD-79A060B1F681}"/>
              </a:ext>
            </a:extLst>
          </p:cNvPr>
          <p:cNvSpPr/>
          <p:nvPr/>
        </p:nvSpPr>
        <p:spPr>
          <a:xfrm>
            <a:off x="2855133" y="5878154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4. </a:t>
            </a:r>
            <a:r>
              <a:rPr lang="ko-KR" altLang="en-US" b="1" dirty="0">
                <a:solidFill>
                  <a:srgbClr val="FF0000"/>
                </a:solidFill>
              </a:rPr>
              <a:t>입찰하기 버튼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878BFE9-BAFC-4E25-BCAD-BCC22D064F66}"/>
              </a:ext>
            </a:extLst>
          </p:cNvPr>
          <p:cNvSpPr/>
          <p:nvPr/>
        </p:nvSpPr>
        <p:spPr>
          <a:xfrm>
            <a:off x="4202990" y="666644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공유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E58D122-0E3F-4970-AB3E-934BD993D78F}"/>
              </a:ext>
            </a:extLst>
          </p:cNvPr>
          <p:cNvSpPr/>
          <p:nvPr/>
        </p:nvSpPr>
        <p:spPr>
          <a:xfrm>
            <a:off x="5007634" y="1403102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 </a:t>
            </a:r>
            <a:r>
              <a:rPr lang="ko-KR" altLang="en-US" b="1" dirty="0">
                <a:solidFill>
                  <a:srgbClr val="FF0000"/>
                </a:solidFill>
              </a:rPr>
              <a:t>신고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650A17D-CE10-47F3-AD53-08C6AD2E0D6B}"/>
              </a:ext>
            </a:extLst>
          </p:cNvPr>
          <p:cNvSpPr/>
          <p:nvPr/>
        </p:nvSpPr>
        <p:spPr>
          <a:xfrm>
            <a:off x="4528345" y="3343539"/>
            <a:ext cx="1510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</a:t>
            </a:r>
            <a:r>
              <a:rPr lang="ko-KR" altLang="en-US" b="1" dirty="0">
                <a:solidFill>
                  <a:srgbClr val="FF0000"/>
                </a:solidFill>
              </a:rPr>
              <a:t>상품 정보</a:t>
            </a:r>
            <a:endParaRPr lang="ko-KR" altLang="en-US" dirty="0"/>
          </a:p>
        </p:txBody>
      </p:sp>
      <p:sp>
        <p:nvSpPr>
          <p:cNvPr id="4" name="1/2 액자 3">
            <a:extLst>
              <a:ext uri="{FF2B5EF4-FFF2-40B4-BE49-F238E27FC236}">
                <a16:creationId xmlns:a16="http://schemas.microsoft.com/office/drawing/2014/main" id="{1C4391A2-D21B-4A0A-8DDD-0F7BF7D83199}"/>
              </a:ext>
            </a:extLst>
          </p:cNvPr>
          <p:cNvSpPr/>
          <p:nvPr/>
        </p:nvSpPr>
        <p:spPr>
          <a:xfrm rot="18829083">
            <a:off x="2570208" y="1057033"/>
            <a:ext cx="177418" cy="177418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4C1F8D6E-4D0B-4559-8960-2467A0FAF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225853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2.1-1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상품정보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26" name="표 7">
            <a:extLst>
              <a:ext uri="{FF2B5EF4-FFF2-40B4-BE49-F238E27FC236}">
                <a16:creationId xmlns:a16="http://schemas.microsoft.com/office/drawing/2014/main" id="{79752049-D2EC-49EC-8951-6751B75EF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07090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신상민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aphicFrame>
        <p:nvGraphicFramePr>
          <p:cNvPr id="27" name="표 10">
            <a:extLst>
              <a:ext uri="{FF2B5EF4-FFF2-40B4-BE49-F238E27FC236}">
                <a16:creationId xmlns:a16="http://schemas.microsoft.com/office/drawing/2014/main" id="{8BDE6A39-1C2B-44D1-83A1-3D03B8B2C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85105"/>
              </p:ext>
            </p:extLst>
          </p:nvPr>
        </p:nvGraphicFramePr>
        <p:xfrm>
          <a:off x="8914412" y="1002833"/>
          <a:ext cx="3277585" cy="585516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623976">
                <a:tc gridSpan="2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상품 정보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9152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 정보의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사진 클릭 시 크게 볼 수 있고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경매최고가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현재가격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올린 시간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판매자 정보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 설명을 볼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판매자 정보의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SNS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메뉴에서 메시지 가능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34980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공유 아이콘 클릭 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카카오톡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메시지 등 다양하게 공유할 수 있게 링크를 자동으로 복사해주는 버튼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87384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신고 아이콘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광고 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사기 글 등 신고 할 수 있는 버튼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092303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입찰하기 클릭 시 입찰 페이지로 이동한다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9033F983-6444-4B89-A2B6-EDD425B466CA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275AB75A-AB8B-4471-9E42-79A249647BED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13">
              <a:extLst>
                <a:ext uri="{FF2B5EF4-FFF2-40B4-BE49-F238E27FC236}">
                  <a16:creationId xmlns:a16="http://schemas.microsoft.com/office/drawing/2014/main" id="{DE5F8ED9-DAD3-455E-B313-CFE445542FB2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34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89806" y="1357419"/>
            <a:ext cx="3053512" cy="48350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</a:t>
            </a:r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입찰정보</a:t>
            </a:r>
            <a:endParaRPr lang="en-US" altLang="ko-KR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902FAB-E8B6-42F5-BF29-750349D41F96}"/>
              </a:ext>
            </a:extLst>
          </p:cNvPr>
          <p:cNvSpPr/>
          <p:nvPr/>
        </p:nvSpPr>
        <p:spPr>
          <a:xfrm>
            <a:off x="851107" y="1925513"/>
            <a:ext cx="2925044" cy="367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상품정보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5BF210-991C-430F-9C5F-BA463B313E87}"/>
              </a:ext>
            </a:extLst>
          </p:cNvPr>
          <p:cNvSpPr/>
          <p:nvPr/>
        </p:nvSpPr>
        <p:spPr>
          <a:xfrm>
            <a:off x="850004" y="2290099"/>
            <a:ext cx="911050" cy="1162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사진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6D9ADB-BB68-4F6E-B3D0-FED039BFAC04}"/>
              </a:ext>
            </a:extLst>
          </p:cNvPr>
          <p:cNvSpPr/>
          <p:nvPr/>
        </p:nvSpPr>
        <p:spPr>
          <a:xfrm>
            <a:off x="1762157" y="2290100"/>
            <a:ext cx="2013995" cy="7555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현재가격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136C873-A2DD-4E7B-9E9E-61F0D8A3AD17}"/>
              </a:ext>
            </a:extLst>
          </p:cNvPr>
          <p:cNvCxnSpPr/>
          <p:nvPr/>
        </p:nvCxnSpPr>
        <p:spPr>
          <a:xfrm>
            <a:off x="786497" y="1741765"/>
            <a:ext cx="3054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223C78D-8733-4462-B988-AA65571E9F27}"/>
              </a:ext>
            </a:extLst>
          </p:cNvPr>
          <p:cNvSpPr/>
          <p:nvPr/>
        </p:nvSpPr>
        <p:spPr>
          <a:xfrm>
            <a:off x="808575" y="3543633"/>
            <a:ext cx="3032537" cy="11328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입찰할 금액   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94D25B-8FE8-4CDE-B6F6-92571BA635C8}"/>
              </a:ext>
            </a:extLst>
          </p:cNvPr>
          <p:cNvSpPr/>
          <p:nvPr/>
        </p:nvSpPr>
        <p:spPr>
          <a:xfrm>
            <a:off x="1770864" y="3060082"/>
            <a:ext cx="2013995" cy="383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시작가격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DD965F87-E16D-4724-8B7A-A94E2C754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82365"/>
              </p:ext>
            </p:extLst>
          </p:nvPr>
        </p:nvGraphicFramePr>
        <p:xfrm>
          <a:off x="787600" y="5863802"/>
          <a:ext cx="30535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756">
                  <a:extLst>
                    <a:ext uri="{9D8B030D-6E8A-4147-A177-3AD203B41FA5}">
                      <a16:colId xmlns:a16="http://schemas.microsoft.com/office/drawing/2014/main" val="2198424384"/>
                    </a:ext>
                  </a:extLst>
                </a:gridCol>
                <a:gridCol w="1526756">
                  <a:extLst>
                    <a:ext uri="{9D8B030D-6E8A-4147-A177-3AD203B41FA5}">
                      <a16:colId xmlns:a16="http://schemas.microsoft.com/office/drawing/2014/main" val="2462111503"/>
                    </a:ext>
                  </a:extLst>
                </a:gridCol>
              </a:tblGrid>
              <a:tr h="360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입찰 취소</a:t>
                      </a:r>
                      <a:r>
                        <a:rPr lang="en-US" altLang="ko-KR" dirty="0"/>
                        <a:t>    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입찰 하기</a:t>
                      </a:r>
                    </a:p>
                  </a:txBody>
                  <a:tcPr>
                    <a:solidFill>
                      <a:srgbClr val="E1C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4369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79B27A-BA54-4D75-BC84-8A7DC0EAACBE}"/>
              </a:ext>
            </a:extLst>
          </p:cNvPr>
          <p:cNvSpPr/>
          <p:nvPr/>
        </p:nvSpPr>
        <p:spPr>
          <a:xfrm>
            <a:off x="1766649" y="3870463"/>
            <a:ext cx="1655819" cy="5186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130,000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5175FC28-E501-4E6D-9043-50D95E5FBF7C}"/>
              </a:ext>
            </a:extLst>
          </p:cNvPr>
          <p:cNvSpPr/>
          <p:nvPr/>
        </p:nvSpPr>
        <p:spPr>
          <a:xfrm>
            <a:off x="4178646" y="3442862"/>
            <a:ext cx="304746" cy="24064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AC7F94-2126-4599-A012-2D099399C170}"/>
              </a:ext>
            </a:extLst>
          </p:cNvPr>
          <p:cNvSpPr/>
          <p:nvPr/>
        </p:nvSpPr>
        <p:spPr>
          <a:xfrm>
            <a:off x="550147" y="1728865"/>
            <a:ext cx="1510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</a:t>
            </a:r>
            <a:r>
              <a:rPr lang="ko-KR" altLang="en-US" b="1" dirty="0">
                <a:solidFill>
                  <a:srgbClr val="FF0000"/>
                </a:solidFill>
              </a:rPr>
              <a:t>상품 정보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5249E0-ACD9-4CE7-9A36-3A3E9625149F}"/>
              </a:ext>
            </a:extLst>
          </p:cNvPr>
          <p:cNvSpPr/>
          <p:nvPr/>
        </p:nvSpPr>
        <p:spPr>
          <a:xfrm>
            <a:off x="65232" y="3611667"/>
            <a:ext cx="15107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2.</a:t>
            </a:r>
            <a:r>
              <a:rPr lang="ko-KR" altLang="en-US" sz="1400" b="1" dirty="0">
                <a:solidFill>
                  <a:srgbClr val="FF0000"/>
                </a:solidFill>
              </a:rPr>
              <a:t>입찰금액입력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F6290E-060A-4222-84CF-C347CA809DDE}"/>
              </a:ext>
            </a:extLst>
          </p:cNvPr>
          <p:cNvSpPr/>
          <p:nvPr/>
        </p:nvSpPr>
        <p:spPr>
          <a:xfrm>
            <a:off x="-85405" y="5346296"/>
            <a:ext cx="1510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</a:t>
            </a:r>
            <a:r>
              <a:rPr lang="ko-KR" altLang="en-US" b="1" dirty="0">
                <a:solidFill>
                  <a:srgbClr val="FF0000"/>
                </a:solidFill>
              </a:rPr>
              <a:t>입찰 취소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25D982-3835-465F-9835-EF9127E3C791}"/>
              </a:ext>
            </a:extLst>
          </p:cNvPr>
          <p:cNvSpPr/>
          <p:nvPr/>
        </p:nvSpPr>
        <p:spPr>
          <a:xfrm>
            <a:off x="2667086" y="5492213"/>
            <a:ext cx="1510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4.</a:t>
            </a:r>
            <a:r>
              <a:rPr lang="ko-KR" altLang="en-US" b="1" dirty="0">
                <a:solidFill>
                  <a:srgbClr val="FF0000"/>
                </a:solidFill>
              </a:rPr>
              <a:t>입찰 하기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BAD637-749D-4864-AB5F-674FB3E798DD}"/>
              </a:ext>
            </a:extLst>
          </p:cNvPr>
          <p:cNvSpPr/>
          <p:nvPr/>
        </p:nvSpPr>
        <p:spPr>
          <a:xfrm>
            <a:off x="4500835" y="1357419"/>
            <a:ext cx="3053512" cy="483505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alpha val="50000"/>
                  </a:schemeClr>
                </a:solidFill>
                <a:ea typeface="에스코어 드림 9 Black" panose="020B0A03030302020204" pitchFamily="34" charset="-127"/>
              </a:rPr>
              <a:t>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alpha val="50000"/>
                  </a:schemeClr>
                </a:solidFill>
                <a:ea typeface="에스코어 드림 9 Black" panose="020B0A03030302020204" pitchFamily="34" charset="-127"/>
              </a:rPr>
              <a:t>             </a:t>
            </a:r>
            <a:r>
              <a:rPr lang="ko-KR" altLang="en-US" dirty="0">
                <a:solidFill>
                  <a:schemeClr val="tx1">
                    <a:alpha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입찰정보</a:t>
            </a:r>
            <a:endParaRPr lang="en-US" altLang="ko-KR" dirty="0">
              <a:solidFill>
                <a:schemeClr val="tx1">
                  <a:alpha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alpha val="50000"/>
                </a:schemeClr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378770-3502-4FFE-8829-DF096833D2EA}"/>
              </a:ext>
            </a:extLst>
          </p:cNvPr>
          <p:cNvSpPr/>
          <p:nvPr/>
        </p:nvSpPr>
        <p:spPr>
          <a:xfrm>
            <a:off x="4562136" y="1925513"/>
            <a:ext cx="2925044" cy="36749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alpha val="50000"/>
                  </a:schemeClr>
                </a:solidFill>
              </a:rPr>
              <a:t>상품정보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97C753-C993-42A4-BEA2-33349B56089E}"/>
              </a:ext>
            </a:extLst>
          </p:cNvPr>
          <p:cNvSpPr/>
          <p:nvPr/>
        </p:nvSpPr>
        <p:spPr>
          <a:xfrm>
            <a:off x="4561033" y="2290099"/>
            <a:ext cx="911050" cy="116227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alpha val="50000"/>
                  </a:schemeClr>
                </a:solidFill>
              </a:rPr>
              <a:t>사진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2A9339E-5DAD-4F38-BB62-6E98C9C9C3D5}"/>
              </a:ext>
            </a:extLst>
          </p:cNvPr>
          <p:cNvSpPr/>
          <p:nvPr/>
        </p:nvSpPr>
        <p:spPr>
          <a:xfrm>
            <a:off x="5473186" y="2290100"/>
            <a:ext cx="2013995" cy="7555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alpha val="50000"/>
                  </a:schemeClr>
                </a:solidFill>
              </a:rPr>
              <a:t>현재가격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112C9C-8660-4455-BD52-566EC5F5AA2A}"/>
              </a:ext>
            </a:extLst>
          </p:cNvPr>
          <p:cNvCxnSpPr/>
          <p:nvPr/>
        </p:nvCxnSpPr>
        <p:spPr>
          <a:xfrm>
            <a:off x="4497526" y="1741765"/>
            <a:ext cx="3054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3E7E45-E6E9-42F5-BCBB-D7E8717E6817}"/>
              </a:ext>
            </a:extLst>
          </p:cNvPr>
          <p:cNvSpPr/>
          <p:nvPr/>
        </p:nvSpPr>
        <p:spPr>
          <a:xfrm>
            <a:off x="4519604" y="3543633"/>
            <a:ext cx="3032537" cy="113286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alpha val="50000"/>
                  </a:schemeClr>
                </a:solidFill>
              </a:rPr>
              <a:t>입찰할 금액  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A680AA2-85CD-4416-BE91-B4092AD49B90}"/>
              </a:ext>
            </a:extLst>
          </p:cNvPr>
          <p:cNvSpPr/>
          <p:nvPr/>
        </p:nvSpPr>
        <p:spPr>
          <a:xfrm>
            <a:off x="5481893" y="3060082"/>
            <a:ext cx="2013995" cy="38359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alpha val="50000"/>
                  </a:schemeClr>
                </a:solidFill>
              </a:rPr>
              <a:t>시작가격</a:t>
            </a:r>
          </a:p>
        </p:txBody>
      </p:sp>
      <p:graphicFrame>
        <p:nvGraphicFramePr>
          <p:cNvPr id="43" name="표 21">
            <a:extLst>
              <a:ext uri="{FF2B5EF4-FFF2-40B4-BE49-F238E27FC236}">
                <a16:creationId xmlns:a16="http://schemas.microsoft.com/office/drawing/2014/main" id="{3569F30C-3E60-445E-A733-A10CE1076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66928"/>
              </p:ext>
            </p:extLst>
          </p:nvPr>
        </p:nvGraphicFramePr>
        <p:xfrm>
          <a:off x="4498629" y="5863802"/>
          <a:ext cx="30535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756">
                  <a:extLst>
                    <a:ext uri="{9D8B030D-6E8A-4147-A177-3AD203B41FA5}">
                      <a16:colId xmlns:a16="http://schemas.microsoft.com/office/drawing/2014/main" val="2198424384"/>
                    </a:ext>
                  </a:extLst>
                </a:gridCol>
                <a:gridCol w="1526756">
                  <a:extLst>
                    <a:ext uri="{9D8B030D-6E8A-4147-A177-3AD203B41FA5}">
                      <a16:colId xmlns:a16="http://schemas.microsoft.com/office/drawing/2014/main" val="2462111503"/>
                    </a:ext>
                  </a:extLst>
                </a:gridCol>
              </a:tblGrid>
              <a:tr h="360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입찰 취소</a:t>
                      </a:r>
                      <a:r>
                        <a:rPr lang="en-US" altLang="ko-KR" dirty="0"/>
                        <a:t>    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입찰 하기</a:t>
                      </a:r>
                    </a:p>
                  </a:txBody>
                  <a:tcPr>
                    <a:solidFill>
                      <a:srgbClr val="E1C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643698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2B1612-08D8-48FF-B4A2-657EBC59136E}"/>
              </a:ext>
            </a:extLst>
          </p:cNvPr>
          <p:cNvSpPr/>
          <p:nvPr/>
        </p:nvSpPr>
        <p:spPr>
          <a:xfrm>
            <a:off x="5477678" y="3870463"/>
            <a:ext cx="1655819" cy="5186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alpha val="50000"/>
                  </a:schemeClr>
                </a:solidFill>
              </a:rPr>
              <a:t>130,000</a:t>
            </a:r>
            <a:endParaRPr lang="ko-KR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661A5-CAAE-4D0A-A161-F17A088DA9C8}"/>
              </a:ext>
            </a:extLst>
          </p:cNvPr>
          <p:cNvGrpSpPr/>
          <p:nvPr/>
        </p:nvGrpSpPr>
        <p:grpSpPr>
          <a:xfrm>
            <a:off x="4756907" y="1738871"/>
            <a:ext cx="2593546" cy="3956830"/>
            <a:chOff x="4727951" y="1306286"/>
            <a:chExt cx="3076040" cy="493776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EFB0070-D079-4933-B6F8-8DE290D00031}"/>
                </a:ext>
              </a:extLst>
            </p:cNvPr>
            <p:cNvSpPr/>
            <p:nvPr/>
          </p:nvSpPr>
          <p:spPr>
            <a:xfrm>
              <a:off x="6423949" y="1319514"/>
              <a:ext cx="45719" cy="488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0E40107-19C6-448F-AAD6-37D7B4609447}"/>
                </a:ext>
              </a:extLst>
            </p:cNvPr>
            <p:cNvSpPr/>
            <p:nvPr/>
          </p:nvSpPr>
          <p:spPr>
            <a:xfrm>
              <a:off x="4750478" y="1306286"/>
              <a:ext cx="3053512" cy="4931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/>
                  </a:solidFill>
                  <a:ea typeface="에스코어 드림 9 Black" panose="020B0A03030302020204" pitchFamily="34" charset="-127"/>
                </a:rPr>
                <a:t>                              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/>
                  </a:solidFill>
                  <a:ea typeface="에스코어 드림 9 Black" panose="020B0A03030302020204" pitchFamily="34" charset="-127"/>
                </a:rPr>
                <a:t>               </a:t>
              </a:r>
              <a:r>
                <a:rPr lang="ko-KR" altLang="en-US" sz="1100" dirty="0">
                  <a:solidFill>
                    <a:schemeClr val="tx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입찰</a:t>
              </a:r>
              <a:endParaRPr lang="en-US" altLang="ko-KR" sz="11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tx1"/>
                </a:solidFill>
                <a:ea typeface="에스코어 드림 9 Black" panose="020B0A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6EF3C53C-0735-42FF-8825-E62247592E50}"/>
                </a:ext>
              </a:extLst>
            </p:cNvPr>
            <p:cNvCxnSpPr/>
            <p:nvPr/>
          </p:nvCxnSpPr>
          <p:spPr>
            <a:xfrm>
              <a:off x="4749376" y="1741765"/>
              <a:ext cx="30546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24CD154-505B-451F-B59D-038D31010C58}"/>
                </a:ext>
              </a:extLst>
            </p:cNvPr>
            <p:cNvSpPr/>
            <p:nvPr/>
          </p:nvSpPr>
          <p:spPr>
            <a:xfrm>
              <a:off x="4750479" y="1925513"/>
              <a:ext cx="3053512" cy="36702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/>
                <a:t>2.11-C </a:t>
              </a:r>
              <a:r>
                <a:rPr lang="ko-KR" altLang="en-US" sz="900" dirty="0"/>
                <a:t>입찰완료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900" dirty="0">
                  <a:solidFill>
                    <a:schemeClr val="tx1"/>
                  </a:solidFill>
                </a:rPr>
                <a:t>                  입찰완료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tx1"/>
                  </a:solidFill>
                </a:rPr>
                <a:t>  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입찰이 정상적으로 완료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tx1"/>
                  </a:solidFill>
                </a:rPr>
                <a:t>                   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되었습니다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5FE15E-0546-4CBB-9819-250CC8491EDB}"/>
                </a:ext>
              </a:extLst>
            </p:cNvPr>
            <p:cNvSpPr/>
            <p:nvPr/>
          </p:nvSpPr>
          <p:spPr>
            <a:xfrm>
              <a:off x="4727951" y="5615972"/>
              <a:ext cx="3053512" cy="628074"/>
            </a:xfrm>
            <a:prstGeom prst="rect">
              <a:avLst/>
            </a:prstGeom>
            <a:solidFill>
              <a:srgbClr val="E1C7DF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/>
                  </a:solidFill>
                </a:rPr>
                <a:t>돌아가기</a:t>
              </a: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2E994BD0-155A-4353-805B-893BB69934B9}"/>
                </a:ext>
              </a:extLst>
            </p:cNvPr>
            <p:cNvCxnSpPr/>
            <p:nvPr/>
          </p:nvCxnSpPr>
          <p:spPr>
            <a:xfrm>
              <a:off x="4749376" y="2889588"/>
              <a:ext cx="3054615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46ADC70-B75E-4BD4-B708-F4F8AE32DBB5}"/>
                </a:ext>
              </a:extLst>
            </p:cNvPr>
            <p:cNvSpPr/>
            <p:nvPr/>
          </p:nvSpPr>
          <p:spPr>
            <a:xfrm>
              <a:off x="4816604" y="3038897"/>
              <a:ext cx="2741635" cy="6672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tx1"/>
                  </a:solidFill>
                </a:rPr>
                <a:t>  입찰금액   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B7B8C64-F99D-450F-8C94-AB3AC9541DE4}"/>
                </a:ext>
              </a:extLst>
            </p:cNvPr>
            <p:cNvSpPr/>
            <p:nvPr/>
          </p:nvSpPr>
          <p:spPr>
            <a:xfrm>
              <a:off x="6100380" y="3284135"/>
              <a:ext cx="972274" cy="229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500" dirty="0">
                  <a:solidFill>
                    <a:schemeClr val="tx1"/>
                  </a:solidFill>
                </a:rPr>
                <a:t>130,000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2C64AE-7B69-45CA-92E0-40BC72F714DA}"/>
                </a:ext>
              </a:extLst>
            </p:cNvPr>
            <p:cNvSpPr txBox="1"/>
            <p:nvPr/>
          </p:nvSpPr>
          <p:spPr>
            <a:xfrm>
              <a:off x="5712823" y="4554584"/>
              <a:ext cx="1158222" cy="288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name : </a:t>
              </a:r>
              <a:r>
                <a:rPr lang="ko-KR" altLang="en-US" sz="900" dirty="0"/>
                <a:t>정경진</a:t>
              </a:r>
              <a:r>
                <a:rPr lang="en-US" altLang="ko-KR" sz="900" dirty="0"/>
                <a:t>*</a:t>
              </a:r>
              <a:endParaRPr lang="ko-KR" altLang="en-US" sz="9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48F6F6-CC41-48AB-A2ED-DD692D6F8BE8}"/>
                </a:ext>
              </a:extLst>
            </p:cNvPr>
            <p:cNvSpPr txBox="1"/>
            <p:nvPr/>
          </p:nvSpPr>
          <p:spPr>
            <a:xfrm>
              <a:off x="4895697" y="4920343"/>
              <a:ext cx="2743840" cy="307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경매 마감 시간 </a:t>
              </a:r>
              <a:r>
                <a:rPr lang="en-US" altLang="ko-KR" sz="1000" dirty="0"/>
                <a:t>:2020-04-16 23:59:38</a:t>
              </a:r>
              <a:endParaRPr lang="ko-KR" altLang="en-US" sz="1000" dirty="0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212D35-5C4F-4104-BAEF-0E57089081B0}"/>
              </a:ext>
            </a:extLst>
          </p:cNvPr>
          <p:cNvSpPr/>
          <p:nvPr/>
        </p:nvSpPr>
        <p:spPr>
          <a:xfrm>
            <a:off x="4794823" y="5159667"/>
            <a:ext cx="1510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6.</a:t>
            </a:r>
            <a:r>
              <a:rPr lang="ko-KR" altLang="en-US" b="1" dirty="0">
                <a:solidFill>
                  <a:srgbClr val="FF0000"/>
                </a:solidFill>
              </a:rPr>
              <a:t>돌아가기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BBA117-6E48-403C-92FC-3C211D6C0B98}"/>
              </a:ext>
            </a:extLst>
          </p:cNvPr>
          <p:cNvSpPr/>
          <p:nvPr/>
        </p:nvSpPr>
        <p:spPr>
          <a:xfrm>
            <a:off x="6323946" y="1779376"/>
            <a:ext cx="1510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5.</a:t>
            </a:r>
            <a:r>
              <a:rPr lang="ko-KR" altLang="en-US" b="1" dirty="0">
                <a:solidFill>
                  <a:srgbClr val="FF0000"/>
                </a:solidFill>
              </a:rPr>
              <a:t>입찰 완료</a:t>
            </a:r>
            <a:endParaRPr lang="ko-KR" altLang="en-US" dirty="0"/>
          </a:p>
        </p:txBody>
      </p:sp>
      <p:graphicFrame>
        <p:nvGraphicFramePr>
          <p:cNvPr id="47" name="표 4">
            <a:extLst>
              <a:ext uri="{FF2B5EF4-FFF2-40B4-BE49-F238E27FC236}">
                <a16:creationId xmlns:a16="http://schemas.microsoft.com/office/drawing/2014/main" id="{D97F57E7-68C2-4D14-AF1F-4EFB61634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845253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2.1-1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입찰정보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2.1-1 C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입찰완료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49" name="표 7">
            <a:extLst>
              <a:ext uri="{FF2B5EF4-FFF2-40B4-BE49-F238E27FC236}">
                <a16:creationId xmlns:a16="http://schemas.microsoft.com/office/drawing/2014/main" id="{88E1C665-8B0B-4255-A267-4F4C5BD6B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44335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신상민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aphicFrame>
        <p:nvGraphicFramePr>
          <p:cNvPr id="50" name="표 10">
            <a:extLst>
              <a:ext uri="{FF2B5EF4-FFF2-40B4-BE49-F238E27FC236}">
                <a16:creationId xmlns:a16="http://schemas.microsoft.com/office/drawing/2014/main" id="{62B580AB-2882-487B-8832-6570FD96E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47913"/>
              </p:ext>
            </p:extLst>
          </p:nvPr>
        </p:nvGraphicFramePr>
        <p:xfrm>
          <a:off x="8914412" y="1028110"/>
          <a:ext cx="3277585" cy="585170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573747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입찰정보 </a:t>
                      </a:r>
                      <a:r>
                        <a:rPr lang="en-US" altLang="ko-KR" sz="1600" b="1" dirty="0"/>
                        <a:t>&amp; </a:t>
                      </a:r>
                      <a:r>
                        <a:rPr lang="ko-KR" altLang="en-US" sz="1600" b="1" dirty="0"/>
                        <a:t>입찰완료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746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 정보는 사진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현재가격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시작가격을 간단하게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892893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입찰 금액 입력란은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구매자가 입찰하고 싶은 금액을 입력한다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803499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입찰취소 버튼을 누르면 이전 화면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상품정보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으로 돌아간다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90736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4</a:t>
                      </a:r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입찰하기 버튼을 누르면 입찰 완료 페이지로 이동한다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93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입찰이 완료되었다는 안내문과 입찰금액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경매 마감 시간을 알려준다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  <a:tr h="9678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돌아가기 버튼을 누르면 상품 정보화면으로 돌아간다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091888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779BC965-889D-4D8D-B2F8-C48BFC426479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52" name="object 9">
              <a:extLst>
                <a:ext uri="{FF2B5EF4-FFF2-40B4-BE49-F238E27FC236}">
                  <a16:creationId xmlns:a16="http://schemas.microsoft.com/office/drawing/2014/main" id="{8AE32771-7C66-4640-BC72-AB7F343D78C2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13">
              <a:extLst>
                <a:ext uri="{FF2B5EF4-FFF2-40B4-BE49-F238E27FC236}">
                  <a16:creationId xmlns:a16="http://schemas.microsoft.com/office/drawing/2014/main" id="{ECF4BE61-984C-4872-9395-091EF072D613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391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15996" y="1354355"/>
            <a:ext cx="3064507" cy="4982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판매 물품 카테고리</a:t>
            </a:r>
            <a:r>
              <a:rPr lang="ko-KR" altLang="en-US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      </a:t>
            </a: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                 5</a:t>
            </a:r>
            <a:r>
              <a:rPr lang="ko-KR" altLang="en-US" dirty="0">
                <a:solidFill>
                  <a:schemeClr val="tx1"/>
                </a:solidFill>
                <a:ea typeface="에스코어 드림 9 Black" panose="020B0A03030302020204" pitchFamily="34" charset="-127"/>
              </a:rPr>
              <a:t>개</a:t>
            </a: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남성의류     여성의류    패션잡화   뷰티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미용</a:t>
            </a: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유아동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출산   모바일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태블릿 가전제품  노트북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데스크탑</a:t>
            </a: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카메라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켐코더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가구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인테리어  </a:t>
            </a:r>
            <a:r>
              <a:rPr lang="ko-KR" altLang="en-US" sz="1000" dirty="0" err="1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리빙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생활    게임</a:t>
            </a: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도서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음반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문구  티켓</a:t>
            </a:r>
            <a:r>
              <a:rPr lang="en-US" altLang="ko-KR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쿠폰    스포츠     중고차</a:t>
            </a: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6B66F18-B8BF-40DE-991B-D80B04154327}"/>
              </a:ext>
            </a:extLst>
          </p:cNvPr>
          <p:cNvSpPr/>
          <p:nvPr/>
        </p:nvSpPr>
        <p:spPr>
          <a:xfrm>
            <a:off x="990709" y="3070650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063AD1-C32C-4894-B980-AB4EBB83EECF}"/>
              </a:ext>
            </a:extLst>
          </p:cNvPr>
          <p:cNvSpPr/>
          <p:nvPr/>
        </p:nvSpPr>
        <p:spPr>
          <a:xfrm>
            <a:off x="990710" y="3714518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8FFE398-0ECD-42D7-9586-0C64FD97E877}"/>
              </a:ext>
            </a:extLst>
          </p:cNvPr>
          <p:cNvSpPr/>
          <p:nvPr/>
        </p:nvSpPr>
        <p:spPr>
          <a:xfrm>
            <a:off x="986727" y="4408716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12946F8-11D6-4DBC-820D-56397054BF68}"/>
              </a:ext>
            </a:extLst>
          </p:cNvPr>
          <p:cNvSpPr/>
          <p:nvPr/>
        </p:nvSpPr>
        <p:spPr>
          <a:xfrm>
            <a:off x="986727" y="5112713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EFB0070-D079-4933-B6F8-8DE290D00031}"/>
              </a:ext>
            </a:extLst>
          </p:cNvPr>
          <p:cNvSpPr/>
          <p:nvPr/>
        </p:nvSpPr>
        <p:spPr>
          <a:xfrm>
            <a:off x="5559384" y="1305728"/>
            <a:ext cx="45719" cy="488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A072DAA-27DC-4162-8879-B4D63974F97F}"/>
              </a:ext>
            </a:extLst>
          </p:cNvPr>
          <p:cNvSpPr/>
          <p:nvPr/>
        </p:nvSpPr>
        <p:spPr>
          <a:xfrm>
            <a:off x="1172123" y="2889589"/>
            <a:ext cx="287122" cy="2616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8FF43F9-0645-4EFC-BF11-3FBA79370C3E}"/>
              </a:ext>
            </a:extLst>
          </p:cNvPr>
          <p:cNvSpPr/>
          <p:nvPr/>
        </p:nvSpPr>
        <p:spPr>
          <a:xfrm>
            <a:off x="1762783" y="3070650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CD1F199-0CDC-4AD3-8F09-6348B90C4111}"/>
              </a:ext>
            </a:extLst>
          </p:cNvPr>
          <p:cNvSpPr/>
          <p:nvPr/>
        </p:nvSpPr>
        <p:spPr>
          <a:xfrm>
            <a:off x="1762784" y="3714518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866D922-D1B2-4DC0-8C62-C653485E0D95}"/>
              </a:ext>
            </a:extLst>
          </p:cNvPr>
          <p:cNvSpPr/>
          <p:nvPr/>
        </p:nvSpPr>
        <p:spPr>
          <a:xfrm>
            <a:off x="1758801" y="4408716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89B0456-093D-4EDE-8DFB-798F2374A8F1}"/>
              </a:ext>
            </a:extLst>
          </p:cNvPr>
          <p:cNvSpPr/>
          <p:nvPr/>
        </p:nvSpPr>
        <p:spPr>
          <a:xfrm>
            <a:off x="1758801" y="5112713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FC1A793-C7B0-408A-819C-49D1B1501371}"/>
              </a:ext>
            </a:extLst>
          </p:cNvPr>
          <p:cNvSpPr/>
          <p:nvPr/>
        </p:nvSpPr>
        <p:spPr>
          <a:xfrm>
            <a:off x="2416700" y="3066072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F9013BD-35AD-4320-8080-241421CE6C21}"/>
              </a:ext>
            </a:extLst>
          </p:cNvPr>
          <p:cNvSpPr/>
          <p:nvPr/>
        </p:nvSpPr>
        <p:spPr>
          <a:xfrm>
            <a:off x="2416701" y="3709940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E2BA40-6FB4-4836-AAB9-9719E5657060}"/>
              </a:ext>
            </a:extLst>
          </p:cNvPr>
          <p:cNvSpPr/>
          <p:nvPr/>
        </p:nvSpPr>
        <p:spPr>
          <a:xfrm>
            <a:off x="2412718" y="4404138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F4BDB4C-820E-4EBB-8EE3-E08416947375}"/>
              </a:ext>
            </a:extLst>
          </p:cNvPr>
          <p:cNvSpPr/>
          <p:nvPr/>
        </p:nvSpPr>
        <p:spPr>
          <a:xfrm>
            <a:off x="2412718" y="5108135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D28DE47-2E0F-4163-82BC-2961DAE65DB9}"/>
              </a:ext>
            </a:extLst>
          </p:cNvPr>
          <p:cNvSpPr/>
          <p:nvPr/>
        </p:nvSpPr>
        <p:spPr>
          <a:xfrm>
            <a:off x="3046805" y="3066072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1AE7096-9EA2-4EED-9C61-EF97D688203B}"/>
              </a:ext>
            </a:extLst>
          </p:cNvPr>
          <p:cNvSpPr/>
          <p:nvPr/>
        </p:nvSpPr>
        <p:spPr>
          <a:xfrm>
            <a:off x="3046806" y="3709940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9F49E98-3790-4E83-BEFB-0E5EE45215C5}"/>
              </a:ext>
            </a:extLst>
          </p:cNvPr>
          <p:cNvSpPr/>
          <p:nvPr/>
        </p:nvSpPr>
        <p:spPr>
          <a:xfrm>
            <a:off x="3042823" y="4404138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6C7F9AE-0F46-4812-87E3-21419B455674}"/>
              </a:ext>
            </a:extLst>
          </p:cNvPr>
          <p:cNvSpPr/>
          <p:nvPr/>
        </p:nvSpPr>
        <p:spPr>
          <a:xfrm>
            <a:off x="3042823" y="5108135"/>
            <a:ext cx="266331" cy="261679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9F389E-42CF-47D3-A290-58AB9FC73782}"/>
              </a:ext>
            </a:extLst>
          </p:cNvPr>
          <p:cNvCxnSpPr>
            <a:cxnSpLocks/>
          </p:cNvCxnSpPr>
          <p:nvPr/>
        </p:nvCxnSpPr>
        <p:spPr>
          <a:xfrm>
            <a:off x="709711" y="1770905"/>
            <a:ext cx="30707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D6BA4B-E8CF-4D1E-BF48-B69F9A74C3B2}"/>
              </a:ext>
            </a:extLst>
          </p:cNvPr>
          <p:cNvSpPr/>
          <p:nvPr/>
        </p:nvSpPr>
        <p:spPr>
          <a:xfrm>
            <a:off x="4383736" y="1359365"/>
            <a:ext cx="3064507" cy="4982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판매 물품 조회</a:t>
            </a:r>
            <a:endParaRPr lang="en-US" altLang="ko-KR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F8E0B1E-3C89-45E3-87FD-4CEF7E5B1CE4}"/>
              </a:ext>
            </a:extLst>
          </p:cNvPr>
          <p:cNvCxnSpPr>
            <a:cxnSpLocks/>
          </p:cNvCxnSpPr>
          <p:nvPr/>
        </p:nvCxnSpPr>
        <p:spPr>
          <a:xfrm>
            <a:off x="4383736" y="1796522"/>
            <a:ext cx="30707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029495E7-B74E-4F63-8331-1B7AA6D3728F}"/>
              </a:ext>
            </a:extLst>
          </p:cNvPr>
          <p:cNvSpPr/>
          <p:nvPr/>
        </p:nvSpPr>
        <p:spPr>
          <a:xfrm>
            <a:off x="2599706" y="2871965"/>
            <a:ext cx="287122" cy="2616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6177CD-2975-4812-BA09-84BAC726A3F7}"/>
              </a:ext>
            </a:extLst>
          </p:cNvPr>
          <p:cNvSpPr/>
          <p:nvPr/>
        </p:nvSpPr>
        <p:spPr>
          <a:xfrm>
            <a:off x="4413827" y="1858475"/>
            <a:ext cx="3034416" cy="257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    </a:t>
            </a:r>
            <a:r>
              <a:rPr lang="ko-KR" altLang="en-US" sz="1000" b="1" dirty="0">
                <a:solidFill>
                  <a:schemeClr val="accent2"/>
                </a:solidFill>
              </a:rPr>
              <a:t>전체</a:t>
            </a:r>
          </a:p>
        </p:txBody>
      </p:sp>
      <p:pic>
        <p:nvPicPr>
          <p:cNvPr id="35" name="그래픽 34" descr="네트워크 다이어그램">
            <a:extLst>
              <a:ext uri="{FF2B5EF4-FFF2-40B4-BE49-F238E27FC236}">
                <a16:creationId xmlns:a16="http://schemas.microsoft.com/office/drawing/2014/main" id="{8621EABF-1DC4-4A22-82AC-9938A8A0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387054" y="1886600"/>
            <a:ext cx="240688" cy="2406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93F9412-C726-4B79-8EFF-545DEA60CBE7}"/>
              </a:ext>
            </a:extLst>
          </p:cNvPr>
          <p:cNvSpPr/>
          <p:nvPr/>
        </p:nvSpPr>
        <p:spPr>
          <a:xfrm>
            <a:off x="4401875" y="2291074"/>
            <a:ext cx="3034416" cy="182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상품번호 </a:t>
            </a:r>
            <a:r>
              <a:rPr lang="en-US" altLang="ko-KR" sz="900" dirty="0">
                <a:solidFill>
                  <a:schemeClr val="tx1"/>
                </a:solidFill>
              </a:rPr>
              <a:t>: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202003*******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낙찰날짜 </a:t>
            </a:r>
            <a:r>
              <a:rPr lang="en-US" altLang="ko-KR" sz="900" dirty="0">
                <a:solidFill>
                  <a:schemeClr val="tx1"/>
                </a:solidFill>
              </a:rPr>
              <a:t>: 2020.04.14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                   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                  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FB5C480-8FF9-42BB-85C2-ED632D0A9064}"/>
              </a:ext>
            </a:extLst>
          </p:cNvPr>
          <p:cNvCxnSpPr>
            <a:cxnSpLocks/>
          </p:cNvCxnSpPr>
          <p:nvPr/>
        </p:nvCxnSpPr>
        <p:spPr>
          <a:xfrm>
            <a:off x="4401874" y="2712851"/>
            <a:ext cx="30645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7A7409-56C8-477A-BD01-2214215052A6}"/>
              </a:ext>
            </a:extLst>
          </p:cNvPr>
          <p:cNvSpPr/>
          <p:nvPr/>
        </p:nvSpPr>
        <p:spPr>
          <a:xfrm>
            <a:off x="4387054" y="2836206"/>
            <a:ext cx="978600" cy="808354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사진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AC6AEB0-0D48-4390-9F48-912F64F0B92D}"/>
              </a:ext>
            </a:extLst>
          </p:cNvPr>
          <p:cNvSpPr/>
          <p:nvPr/>
        </p:nvSpPr>
        <p:spPr>
          <a:xfrm>
            <a:off x="5419796" y="2809424"/>
            <a:ext cx="874078" cy="2795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327A893-2E35-4C74-9ECF-1D98D3EFEB1C}"/>
              </a:ext>
            </a:extLst>
          </p:cNvPr>
          <p:cNvSpPr/>
          <p:nvPr/>
        </p:nvSpPr>
        <p:spPr>
          <a:xfrm>
            <a:off x="6431058" y="2804889"/>
            <a:ext cx="972274" cy="283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낙찰금액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C042C76-B45C-47E0-9EEA-98E3C727C41C}"/>
              </a:ext>
            </a:extLst>
          </p:cNvPr>
          <p:cNvSpPr/>
          <p:nvPr/>
        </p:nvSpPr>
        <p:spPr>
          <a:xfrm>
            <a:off x="5429852" y="3355296"/>
            <a:ext cx="874078" cy="2795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판매자 정보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1EF84C-6E89-486A-A2E7-1FF1B1A1D336}"/>
              </a:ext>
            </a:extLst>
          </p:cNvPr>
          <p:cNvSpPr/>
          <p:nvPr/>
        </p:nvSpPr>
        <p:spPr>
          <a:xfrm>
            <a:off x="6431058" y="3345249"/>
            <a:ext cx="972274" cy="2795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/>
                </a:solidFill>
              </a:rPr>
              <a:t>구메자</a:t>
            </a:r>
            <a:r>
              <a:rPr lang="ko-KR" altLang="en-US" sz="900" dirty="0">
                <a:solidFill>
                  <a:schemeClr val="tx1"/>
                </a:solidFill>
              </a:rPr>
              <a:t> 정보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E007890-4F4D-4FB9-AD1D-B0B7D1E60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220840"/>
              </p:ext>
            </p:extLst>
          </p:nvPr>
        </p:nvGraphicFramePr>
        <p:xfrm>
          <a:off x="4401874" y="3756940"/>
          <a:ext cx="301627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139">
                  <a:extLst>
                    <a:ext uri="{9D8B030D-6E8A-4147-A177-3AD203B41FA5}">
                      <a16:colId xmlns:a16="http://schemas.microsoft.com/office/drawing/2014/main" val="3108815794"/>
                    </a:ext>
                  </a:extLst>
                </a:gridCol>
                <a:gridCol w="1508139">
                  <a:extLst>
                    <a:ext uri="{9D8B030D-6E8A-4147-A177-3AD203B41FA5}">
                      <a16:colId xmlns:a16="http://schemas.microsoft.com/office/drawing/2014/main" val="2214394903"/>
                    </a:ext>
                  </a:extLst>
                </a:gridCol>
              </a:tblGrid>
              <a:tr h="250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쪽지하기</a:t>
                      </a:r>
                    </a:p>
                  </a:txBody>
                  <a:tcPr>
                    <a:solidFill>
                      <a:srgbClr val="E1C7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거래취소</a:t>
                      </a:r>
                    </a:p>
                  </a:txBody>
                  <a:tcPr>
                    <a:solidFill>
                      <a:srgbClr val="E1C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565850"/>
                  </a:ext>
                </a:extLst>
              </a:tr>
            </a:tbl>
          </a:graphicData>
        </a:graphic>
      </p:graphicFrame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049CC5-C82C-441D-8F4B-3FF342ED93E0}"/>
              </a:ext>
            </a:extLst>
          </p:cNvPr>
          <p:cNvSpPr/>
          <p:nvPr/>
        </p:nvSpPr>
        <p:spPr>
          <a:xfrm>
            <a:off x="4416694" y="4343626"/>
            <a:ext cx="3031549" cy="182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주문번호 </a:t>
            </a:r>
            <a:r>
              <a:rPr lang="en-US" altLang="ko-KR" sz="900" dirty="0">
                <a:solidFill>
                  <a:schemeClr val="tx1"/>
                </a:solidFill>
              </a:rPr>
              <a:t>: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202003*******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주문날짜 </a:t>
            </a:r>
            <a:r>
              <a:rPr lang="en-US" altLang="ko-KR" sz="900" dirty="0">
                <a:solidFill>
                  <a:schemeClr val="tx1"/>
                </a:solidFill>
              </a:rPr>
              <a:t>: 2020.04.14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                   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                   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5A9FD2-14F6-4FB5-B0D8-9E7899BB053C}"/>
              </a:ext>
            </a:extLst>
          </p:cNvPr>
          <p:cNvCxnSpPr>
            <a:cxnSpLocks/>
          </p:cNvCxnSpPr>
          <p:nvPr/>
        </p:nvCxnSpPr>
        <p:spPr>
          <a:xfrm>
            <a:off x="4416694" y="4765403"/>
            <a:ext cx="30645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9D6115-D41E-472C-8B6B-29E64F494603}"/>
              </a:ext>
            </a:extLst>
          </p:cNvPr>
          <p:cNvSpPr/>
          <p:nvPr/>
        </p:nvSpPr>
        <p:spPr>
          <a:xfrm>
            <a:off x="4401874" y="4888758"/>
            <a:ext cx="978600" cy="808354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사진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06E865-109F-42D4-AEF2-2182088A5DC5}"/>
              </a:ext>
            </a:extLst>
          </p:cNvPr>
          <p:cNvSpPr/>
          <p:nvPr/>
        </p:nvSpPr>
        <p:spPr>
          <a:xfrm>
            <a:off x="5444672" y="4832915"/>
            <a:ext cx="874078" cy="2795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48D50DA-A8FF-42DE-8204-72744AB372DC}"/>
              </a:ext>
            </a:extLst>
          </p:cNvPr>
          <p:cNvSpPr/>
          <p:nvPr/>
        </p:nvSpPr>
        <p:spPr>
          <a:xfrm>
            <a:off x="6445878" y="4832915"/>
            <a:ext cx="972274" cy="283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낙찰금액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6A37FE9-4720-42B1-8510-37A9B69A087F}"/>
              </a:ext>
            </a:extLst>
          </p:cNvPr>
          <p:cNvSpPr/>
          <p:nvPr/>
        </p:nvSpPr>
        <p:spPr>
          <a:xfrm>
            <a:off x="5444672" y="5407848"/>
            <a:ext cx="874078" cy="2795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판매자 정보</a:t>
            </a:r>
          </a:p>
        </p:txBody>
      </p:sp>
      <p:graphicFrame>
        <p:nvGraphicFramePr>
          <p:cNvPr id="69" name="표 9">
            <a:extLst>
              <a:ext uri="{FF2B5EF4-FFF2-40B4-BE49-F238E27FC236}">
                <a16:creationId xmlns:a16="http://schemas.microsoft.com/office/drawing/2014/main" id="{23BB4D55-100A-4FDF-9D1C-532E1C278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17596"/>
              </p:ext>
            </p:extLst>
          </p:nvPr>
        </p:nvGraphicFramePr>
        <p:xfrm>
          <a:off x="4416694" y="5800564"/>
          <a:ext cx="301959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798">
                  <a:extLst>
                    <a:ext uri="{9D8B030D-6E8A-4147-A177-3AD203B41FA5}">
                      <a16:colId xmlns:a16="http://schemas.microsoft.com/office/drawing/2014/main" val="3108815794"/>
                    </a:ext>
                  </a:extLst>
                </a:gridCol>
                <a:gridCol w="1509798">
                  <a:extLst>
                    <a:ext uri="{9D8B030D-6E8A-4147-A177-3AD203B41FA5}">
                      <a16:colId xmlns:a16="http://schemas.microsoft.com/office/drawing/2014/main" val="2214394903"/>
                    </a:ext>
                  </a:extLst>
                </a:gridCol>
              </a:tblGrid>
              <a:tr h="250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쪽지하기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거래취소</a:t>
                      </a:r>
                    </a:p>
                  </a:txBody>
                  <a:tcPr>
                    <a:solidFill>
                      <a:srgbClr val="E1C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565850"/>
                  </a:ext>
                </a:extLst>
              </a:tr>
            </a:tbl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:a16="http://schemas.microsoft.com/office/drawing/2014/main" id="{67BB13DD-4557-479F-AA4B-A8EB0438D5BD}"/>
              </a:ext>
            </a:extLst>
          </p:cNvPr>
          <p:cNvSpPr/>
          <p:nvPr/>
        </p:nvSpPr>
        <p:spPr>
          <a:xfrm>
            <a:off x="6431058" y="5395431"/>
            <a:ext cx="972274" cy="2795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/>
                </a:solidFill>
              </a:rPr>
              <a:t>구메자</a:t>
            </a:r>
            <a:r>
              <a:rPr lang="ko-KR" altLang="en-US" sz="900" dirty="0">
                <a:solidFill>
                  <a:schemeClr val="tx1"/>
                </a:solidFill>
              </a:rPr>
              <a:t> 정보</a:t>
            </a:r>
          </a:p>
        </p:txBody>
      </p:sp>
      <p:pic>
        <p:nvPicPr>
          <p:cNvPr id="14" name="그래픽 13" descr="장바구니">
            <a:extLst>
              <a:ext uri="{FF2B5EF4-FFF2-40B4-BE49-F238E27FC236}">
                <a16:creationId xmlns:a16="http://schemas.microsoft.com/office/drawing/2014/main" id="{A38C007C-4D47-4EF4-BFCA-6D47539C0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058" y="1927619"/>
            <a:ext cx="795038" cy="795038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9DEF60B-92EC-4235-A6F7-749AC219CF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43270" y="5039060"/>
            <a:ext cx="1762637" cy="1317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1/2 액자 84">
            <a:extLst>
              <a:ext uri="{FF2B5EF4-FFF2-40B4-BE49-F238E27FC236}">
                <a16:creationId xmlns:a16="http://schemas.microsoft.com/office/drawing/2014/main" id="{E86E7A11-C75C-4A7E-B097-CDBDAA032999}"/>
              </a:ext>
            </a:extLst>
          </p:cNvPr>
          <p:cNvSpPr/>
          <p:nvPr/>
        </p:nvSpPr>
        <p:spPr>
          <a:xfrm rot="18829083">
            <a:off x="811155" y="1448537"/>
            <a:ext cx="259204" cy="247810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6" name="1/2 액자 85">
            <a:extLst>
              <a:ext uri="{FF2B5EF4-FFF2-40B4-BE49-F238E27FC236}">
                <a16:creationId xmlns:a16="http://schemas.microsoft.com/office/drawing/2014/main" id="{8A70E79A-5066-4CD1-9A7A-C983DC31080E}"/>
              </a:ext>
            </a:extLst>
          </p:cNvPr>
          <p:cNvSpPr/>
          <p:nvPr/>
        </p:nvSpPr>
        <p:spPr>
          <a:xfrm rot="18829083">
            <a:off x="4441535" y="1452633"/>
            <a:ext cx="259204" cy="247810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E3E905E-26B2-4009-8109-87C32F007984}"/>
              </a:ext>
            </a:extLst>
          </p:cNvPr>
          <p:cNvSpPr/>
          <p:nvPr/>
        </p:nvSpPr>
        <p:spPr>
          <a:xfrm>
            <a:off x="1047755" y="1931642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FC243E-4767-4C2F-AA1F-FA40FF25CEB9}"/>
              </a:ext>
            </a:extLst>
          </p:cNvPr>
          <p:cNvSpPr/>
          <p:nvPr/>
        </p:nvSpPr>
        <p:spPr>
          <a:xfrm>
            <a:off x="1023254" y="2647485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1-1 </a:t>
            </a:r>
            <a:r>
              <a:rPr lang="ko-KR" altLang="en-US" sz="1200" b="1" dirty="0">
                <a:solidFill>
                  <a:srgbClr val="FF0000"/>
                </a:solidFill>
              </a:rPr>
              <a:t>판매개수를 알려준다</a:t>
            </a:r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2190E76-E333-49D0-96B0-F87E94709FB7}"/>
              </a:ext>
            </a:extLst>
          </p:cNvPr>
          <p:cNvSpPr/>
          <p:nvPr/>
        </p:nvSpPr>
        <p:spPr>
          <a:xfrm>
            <a:off x="5856835" y="2367972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B2F992A-8CBB-4206-9AD5-07A252246408}"/>
              </a:ext>
            </a:extLst>
          </p:cNvPr>
          <p:cNvSpPr/>
          <p:nvPr/>
        </p:nvSpPr>
        <p:spPr>
          <a:xfrm>
            <a:off x="4495355" y="3763406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44D045EA-3CEF-4C58-AE1F-5C2526C59B0E}"/>
              </a:ext>
            </a:extLst>
          </p:cNvPr>
          <p:cNvSpPr/>
          <p:nvPr/>
        </p:nvSpPr>
        <p:spPr>
          <a:xfrm>
            <a:off x="4749496" y="3693668"/>
            <a:ext cx="928435" cy="486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BFF4464-681F-47ED-A60B-D24F71147C01}"/>
              </a:ext>
            </a:extLst>
          </p:cNvPr>
          <p:cNvSpPr/>
          <p:nvPr/>
        </p:nvSpPr>
        <p:spPr>
          <a:xfrm>
            <a:off x="4804880" y="5683909"/>
            <a:ext cx="698335" cy="486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62BF223-E7DA-4C95-A91F-FA7E83A72626}"/>
              </a:ext>
            </a:extLst>
          </p:cNvPr>
          <p:cNvSpPr/>
          <p:nvPr/>
        </p:nvSpPr>
        <p:spPr>
          <a:xfrm>
            <a:off x="4554034" y="2217365"/>
            <a:ext cx="2909030" cy="149794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7FB1A73-FA51-4AF4-94AE-3A7241B48C3C}"/>
              </a:ext>
            </a:extLst>
          </p:cNvPr>
          <p:cNvSpPr/>
          <p:nvPr/>
        </p:nvSpPr>
        <p:spPr>
          <a:xfrm>
            <a:off x="6015693" y="3767232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dirty="0"/>
          </a:p>
        </p:txBody>
      </p:sp>
      <p:graphicFrame>
        <p:nvGraphicFramePr>
          <p:cNvPr id="76" name="표 4">
            <a:extLst>
              <a:ext uri="{FF2B5EF4-FFF2-40B4-BE49-F238E27FC236}">
                <a16:creationId xmlns:a16="http://schemas.microsoft.com/office/drawing/2014/main" id="{BA534E3B-772E-4887-9AF7-9C441E4FB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24058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판매물품 카테고리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M.1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판매 물품 조회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77" name="표 7">
            <a:extLst>
              <a:ext uri="{FF2B5EF4-FFF2-40B4-BE49-F238E27FC236}">
                <a16:creationId xmlns:a16="http://schemas.microsoft.com/office/drawing/2014/main" id="{DAA3E68D-6617-4909-BB80-81C717139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69391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신상민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aphicFrame>
        <p:nvGraphicFramePr>
          <p:cNvPr id="78" name="표 10">
            <a:extLst>
              <a:ext uri="{FF2B5EF4-FFF2-40B4-BE49-F238E27FC236}">
                <a16:creationId xmlns:a16="http://schemas.microsoft.com/office/drawing/2014/main" id="{22C5F536-C7D6-4634-AC29-301623283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00602"/>
              </p:ext>
            </p:extLst>
          </p:nvPr>
        </p:nvGraphicFramePr>
        <p:xfrm>
          <a:off x="8914412" y="1028110"/>
          <a:ext cx="3277585" cy="560799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460417">
                <a:tc gridSpan="2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/>
                        <a:t>판매물품 카테고리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판매 물품 조회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993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-M</a:t>
                      </a:r>
                      <a:r>
                        <a:rPr lang="ko-KR" altLang="en-US" sz="1400" dirty="0"/>
                        <a:t>항목들은 관리자가 로그인 했을 경우 전체 카테고리를 클릭하면 판매 물품 카테고리가 나옵니다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62150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바구니 아이콘을 누르면 물품 전체를 조회 할 수 있고 </a:t>
                      </a:r>
                      <a:r>
                        <a:rPr lang="en-US" altLang="ko-KR" sz="1400" dirty="0"/>
                        <a:t>1-1</a:t>
                      </a:r>
                      <a:r>
                        <a:rPr lang="ko-KR" altLang="en-US" sz="1400" dirty="0"/>
                        <a:t>처럼 분류 아이콘을 누르면 그 분야에 대한 물품을 조회 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99538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판매물품의 상품번호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낙찰일자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낙찰금액</a:t>
                      </a:r>
                      <a:r>
                        <a:rPr lang="en-US" altLang="ko-KR" sz="1400" dirty="0"/>
                        <a:t>,,</a:t>
                      </a:r>
                      <a:r>
                        <a:rPr lang="ko-KR" altLang="en-US" sz="1400" dirty="0"/>
                        <a:t> 판매자 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구매자 정보를 볼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99305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쪽지하기를 누르면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구매자와 판매자의 쪽지방이 만들어진다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544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거래취소를 누르면 거래가 종료된다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25733"/>
                  </a:ext>
                </a:extLst>
              </a:tr>
            </a:tbl>
          </a:graphicData>
        </a:graphic>
      </p:graphicFrame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E8AED9-6EBC-4CF7-97AE-FDE4564F281E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80" name="object 9">
              <a:extLst>
                <a:ext uri="{FF2B5EF4-FFF2-40B4-BE49-F238E27FC236}">
                  <a16:creationId xmlns:a16="http://schemas.microsoft.com/office/drawing/2014/main" id="{7B3CE78F-076F-4741-B4B3-8603ABF98875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13">
              <a:extLst>
                <a:ext uri="{FF2B5EF4-FFF2-40B4-BE49-F238E27FC236}">
                  <a16:creationId xmlns:a16="http://schemas.microsoft.com/office/drawing/2014/main" id="{CB958145-2DD7-4FA1-88FA-7AE6FEDDED1F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53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2B97D3-3C44-414A-AC17-9EDEB0A73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735" y="992776"/>
            <a:ext cx="2786021" cy="562194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AD03D9C-FC0C-4668-9B2E-B365CEFD3899}"/>
              </a:ext>
            </a:extLst>
          </p:cNvPr>
          <p:cNvSpPr/>
          <p:nvPr/>
        </p:nvSpPr>
        <p:spPr>
          <a:xfrm>
            <a:off x="169178" y="1838588"/>
            <a:ext cx="812334" cy="7536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2DE2FB-D379-4A87-9A0D-31282D9C88CE}"/>
              </a:ext>
            </a:extLst>
          </p:cNvPr>
          <p:cNvSpPr/>
          <p:nvPr/>
        </p:nvSpPr>
        <p:spPr>
          <a:xfrm>
            <a:off x="3322040" y="3489820"/>
            <a:ext cx="796954" cy="4446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796068-8FC3-40CB-88B8-BA7F00E1DBD7}"/>
              </a:ext>
            </a:extLst>
          </p:cNvPr>
          <p:cNvSpPr txBox="1"/>
          <p:nvPr/>
        </p:nvSpPr>
        <p:spPr>
          <a:xfrm>
            <a:off x="901483" y="1439491"/>
            <a:ext cx="2903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1. </a:t>
            </a:r>
            <a:r>
              <a:rPr lang="ko-KR" altLang="en-US" sz="1600" b="1" dirty="0">
                <a:solidFill>
                  <a:srgbClr val="FF0000"/>
                </a:solidFill>
              </a:rPr>
              <a:t>통합 메뉴의 경매 판매하기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b="1" dirty="0">
                <a:solidFill>
                  <a:srgbClr val="FF0000"/>
                </a:solidFill>
              </a:rPr>
              <a:t>   </a:t>
            </a:r>
            <a:r>
              <a:rPr lang="ko-KR" altLang="en-US" sz="1600" b="1" dirty="0">
                <a:solidFill>
                  <a:srgbClr val="FF0000"/>
                </a:solidFill>
              </a:rPr>
              <a:t>메뉴를 클릭한다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405E45BE-783E-43D1-9DD2-B8FF8CE3A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56" y="992777"/>
            <a:ext cx="2533744" cy="5486400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5C0AB6B9-CD29-4966-A123-1570F721E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68726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경매 판매하기 메뉴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5D9B67EF-84BF-454F-977E-960AD4823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84836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최진웅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2020.04.14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5D408A-0190-467D-966E-AF3AE0FF6154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2B7448DA-42EA-40E4-A5CB-DF91B83CAC39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52030783-FE42-4E00-9362-7E8D369C6848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19" name="표 10">
            <a:extLst>
              <a:ext uri="{FF2B5EF4-FFF2-40B4-BE49-F238E27FC236}">
                <a16:creationId xmlns:a16="http://schemas.microsoft.com/office/drawing/2014/main" id="{28E3D9D7-CB60-4DCA-97BC-7A15E8062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604610"/>
              </p:ext>
            </p:extLst>
          </p:nvPr>
        </p:nvGraphicFramePr>
        <p:xfrm>
          <a:off x="8914412" y="1028111"/>
          <a:ext cx="3277585" cy="583760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472908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경매 판매하기 메뉴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948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통합메뉴에서 경매 판매하기 </a:t>
                      </a:r>
                      <a:endParaRPr lang="en-US" altLang="ko-KR" sz="14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메뉴를 클릭합니다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3658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경매 판매 메뉴를 선택하였을 때 </a:t>
                      </a:r>
                      <a:endParaRPr lang="en-US" altLang="ko-KR" sz="14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경매에 관련된 세부 메뉴들이 나타나게 됩니다</a:t>
                      </a:r>
                      <a:r>
                        <a:rPr lang="en-US" altLang="ko-KR" sz="1400" dirty="0"/>
                        <a:t>. (</a:t>
                      </a:r>
                      <a:r>
                        <a:rPr lang="ko-KR" altLang="en-US" sz="1400" dirty="0"/>
                        <a:t>중고 경매 등록하기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경매중인 품목 확인하기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723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앱 내 하단에는 연관성 있는 쇼핑몰 광고 배너를 추가하여 광고 수익도 낼 생각 입니다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7478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77282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  <a:tr h="79775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091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170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740B03-94A7-43FF-B7CA-42CC5DB5E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940" y="890980"/>
            <a:ext cx="2570199" cy="49225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1C877F-B426-45ED-BBCA-A2D80459042E}"/>
              </a:ext>
            </a:extLst>
          </p:cNvPr>
          <p:cNvCxnSpPr>
            <a:cxnSpLocks/>
          </p:cNvCxnSpPr>
          <p:nvPr/>
        </p:nvCxnSpPr>
        <p:spPr>
          <a:xfrm>
            <a:off x="2528880" y="1425898"/>
            <a:ext cx="511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8156A7-29DC-440D-9C0B-AD6A2CED41F6}"/>
              </a:ext>
            </a:extLst>
          </p:cNvPr>
          <p:cNvSpPr txBox="1"/>
          <p:nvPr/>
        </p:nvSpPr>
        <p:spPr>
          <a:xfrm>
            <a:off x="103165" y="1285109"/>
            <a:ext cx="241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제품명을 입력하는 곳 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57E005A-D1C0-421D-93AB-9BBAC8028E41}"/>
              </a:ext>
            </a:extLst>
          </p:cNvPr>
          <p:cNvCxnSpPr>
            <a:cxnSpLocks/>
          </p:cNvCxnSpPr>
          <p:nvPr/>
        </p:nvCxnSpPr>
        <p:spPr>
          <a:xfrm>
            <a:off x="2560041" y="1894466"/>
            <a:ext cx="461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9BF049-69F2-4B92-AD4E-2A016FCA0F0B}"/>
              </a:ext>
            </a:extLst>
          </p:cNvPr>
          <p:cNvSpPr txBox="1"/>
          <p:nvPr/>
        </p:nvSpPr>
        <p:spPr>
          <a:xfrm>
            <a:off x="49823" y="1713487"/>
            <a:ext cx="246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경매등록 제조사</a:t>
            </a:r>
            <a:r>
              <a:rPr lang="en-US" altLang="ko-KR" sz="1200" dirty="0"/>
              <a:t>, </a:t>
            </a:r>
            <a:r>
              <a:rPr lang="ko-KR" altLang="en-US" sz="1200" dirty="0"/>
              <a:t>구매일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카테</a:t>
            </a:r>
            <a:r>
              <a:rPr lang="ko-KR" altLang="en-US" sz="1200" dirty="0"/>
              <a:t>  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고리</a:t>
            </a:r>
            <a:r>
              <a:rPr lang="en-US" altLang="ko-KR" sz="1200" dirty="0"/>
              <a:t>, </a:t>
            </a:r>
            <a:r>
              <a:rPr lang="ko-KR" altLang="en-US" sz="1200" dirty="0"/>
              <a:t>상품 개봉여부</a:t>
            </a:r>
            <a:r>
              <a:rPr lang="en-US" altLang="ko-KR" sz="1200" dirty="0"/>
              <a:t>, </a:t>
            </a:r>
            <a:r>
              <a:rPr lang="ko-KR" altLang="en-US" sz="1200" dirty="0"/>
              <a:t>경매 마감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일자를 입력합니다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02FB0-4440-4A53-AF8F-00073D29F70E}"/>
              </a:ext>
            </a:extLst>
          </p:cNvPr>
          <p:cNvSpPr txBox="1"/>
          <p:nvPr/>
        </p:nvSpPr>
        <p:spPr>
          <a:xfrm>
            <a:off x="150372" y="2617152"/>
            <a:ext cx="227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200" dirty="0"/>
              <a:t>경매 시작가를 입력합니다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D19CF2-2400-47AA-B477-93ED02DD3435}"/>
              </a:ext>
            </a:extLst>
          </p:cNvPr>
          <p:cNvCxnSpPr>
            <a:cxnSpLocks/>
          </p:cNvCxnSpPr>
          <p:nvPr/>
        </p:nvCxnSpPr>
        <p:spPr>
          <a:xfrm>
            <a:off x="2528880" y="2814891"/>
            <a:ext cx="5187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F4370ABB-D64B-41C9-92D0-B7701A5D9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49" y="907758"/>
            <a:ext cx="2651486" cy="49225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777F773-1178-45C2-BAD0-5D324B7650C0}"/>
              </a:ext>
            </a:extLst>
          </p:cNvPr>
          <p:cNvCxnSpPr>
            <a:cxnSpLocks/>
          </p:cNvCxnSpPr>
          <p:nvPr/>
        </p:nvCxnSpPr>
        <p:spPr>
          <a:xfrm>
            <a:off x="2502716" y="3429000"/>
            <a:ext cx="5187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6EF6D0-5A04-4B54-8193-BED59946C43B}"/>
              </a:ext>
            </a:extLst>
          </p:cNvPr>
          <p:cNvSpPr txBox="1"/>
          <p:nvPr/>
        </p:nvSpPr>
        <p:spPr>
          <a:xfrm>
            <a:off x="72303" y="3186864"/>
            <a:ext cx="237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200" dirty="0"/>
              <a:t>경매물품 사진을 등록합니다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7FF48D6-5085-405D-AEF9-A3944B036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05" y="3727779"/>
            <a:ext cx="1949281" cy="298341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04AB16B-16A4-4980-96F3-94F72040BD54}"/>
              </a:ext>
            </a:extLst>
          </p:cNvPr>
          <p:cNvCxnSpPr>
            <a:cxnSpLocks/>
          </p:cNvCxnSpPr>
          <p:nvPr/>
        </p:nvCxnSpPr>
        <p:spPr>
          <a:xfrm flipH="1">
            <a:off x="2692868" y="6262381"/>
            <a:ext cx="5327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8BCFD2-8EC8-44FB-9F09-FA2B5ACF89A7}"/>
              </a:ext>
            </a:extLst>
          </p:cNvPr>
          <p:cNvSpPr txBox="1"/>
          <p:nvPr/>
        </p:nvSpPr>
        <p:spPr>
          <a:xfrm>
            <a:off x="3383558" y="6126759"/>
            <a:ext cx="4325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200" dirty="0"/>
              <a:t>경매물품사진을 등록한 후 물품 상세 설명을 작성합니다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1BACF-6F38-4D67-94B4-7102EC7D96F5}"/>
              </a:ext>
            </a:extLst>
          </p:cNvPr>
          <p:cNvSpPr txBox="1"/>
          <p:nvPr/>
        </p:nvSpPr>
        <p:spPr>
          <a:xfrm>
            <a:off x="3060649" y="624474"/>
            <a:ext cx="3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FFF45B-ECEC-4A0D-9ABE-CAD750DF311E}"/>
              </a:ext>
            </a:extLst>
          </p:cNvPr>
          <p:cNvSpPr txBox="1"/>
          <p:nvPr/>
        </p:nvSpPr>
        <p:spPr>
          <a:xfrm>
            <a:off x="5579327" y="653397"/>
            <a:ext cx="3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58DA84-15F1-4F26-A24B-8EF96C6977AB}"/>
              </a:ext>
            </a:extLst>
          </p:cNvPr>
          <p:cNvSpPr txBox="1"/>
          <p:nvPr/>
        </p:nvSpPr>
        <p:spPr>
          <a:xfrm>
            <a:off x="86686" y="3828176"/>
            <a:ext cx="3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42C00283-BC52-4D08-837B-F5FE14D1125E}"/>
              </a:ext>
            </a:extLst>
          </p:cNvPr>
          <p:cNvSpPr/>
          <p:nvPr/>
        </p:nvSpPr>
        <p:spPr>
          <a:xfrm rot="18829083">
            <a:off x="3230058" y="1027885"/>
            <a:ext cx="170102" cy="177418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1/2 액자 17">
            <a:extLst>
              <a:ext uri="{FF2B5EF4-FFF2-40B4-BE49-F238E27FC236}">
                <a16:creationId xmlns:a16="http://schemas.microsoft.com/office/drawing/2014/main" id="{516A3DD7-3A89-4518-821D-19AC67E8096C}"/>
              </a:ext>
            </a:extLst>
          </p:cNvPr>
          <p:cNvSpPr/>
          <p:nvPr/>
        </p:nvSpPr>
        <p:spPr>
          <a:xfrm rot="18829083">
            <a:off x="5812528" y="967125"/>
            <a:ext cx="170102" cy="177418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23D6230F-1C1E-47DE-A490-EF114C18CA7C}"/>
              </a:ext>
            </a:extLst>
          </p:cNvPr>
          <p:cNvSpPr/>
          <p:nvPr/>
        </p:nvSpPr>
        <p:spPr>
          <a:xfrm rot="18829083">
            <a:off x="525540" y="3631696"/>
            <a:ext cx="113913" cy="87238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C02E9B8D-D86E-4AB2-83EE-1D77D4AFA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207711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2.2-1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물품 등록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45" name="표 7">
            <a:extLst>
              <a:ext uri="{FF2B5EF4-FFF2-40B4-BE49-F238E27FC236}">
                <a16:creationId xmlns:a16="http://schemas.microsoft.com/office/drawing/2014/main" id="{4E05922D-E06C-43E9-9112-28959C9EE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57567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최진웅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2020.04.14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47" name="그룹 46">
            <a:extLst>
              <a:ext uri="{FF2B5EF4-FFF2-40B4-BE49-F238E27FC236}">
                <a16:creationId xmlns:a16="http://schemas.microsoft.com/office/drawing/2014/main" id="{18A0E210-8F16-4AE5-8ACD-AD02D1D54051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48" name="object 9">
              <a:extLst>
                <a:ext uri="{FF2B5EF4-FFF2-40B4-BE49-F238E27FC236}">
                  <a16:creationId xmlns:a16="http://schemas.microsoft.com/office/drawing/2014/main" id="{98A8DA87-51AA-4372-B1A3-88F886808DA0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13">
              <a:extLst>
                <a:ext uri="{FF2B5EF4-FFF2-40B4-BE49-F238E27FC236}">
                  <a16:creationId xmlns:a16="http://schemas.microsoft.com/office/drawing/2014/main" id="{B6DCBD3C-C70B-4EEC-950E-76F69334BD2A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50" name="표 10">
            <a:extLst>
              <a:ext uri="{FF2B5EF4-FFF2-40B4-BE49-F238E27FC236}">
                <a16:creationId xmlns:a16="http://schemas.microsoft.com/office/drawing/2014/main" id="{1514040E-4B3F-41D7-B701-47BEDD966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62577"/>
              </p:ext>
            </p:extLst>
          </p:nvPr>
        </p:nvGraphicFramePr>
        <p:xfrm>
          <a:off x="8914412" y="1028110"/>
          <a:ext cx="3277585" cy="58298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501916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물품 등록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25606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물품 등록페이지는 바디가 스크롤 가능한 화면입니다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제품명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제조사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최초 구매일자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상품 카테고리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개봉여부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경매 마감일을 등록 후 최초 경매 시작가를 입력합니다</a:t>
                      </a:r>
                      <a:r>
                        <a:rPr lang="en-US" altLang="ko-KR" sz="1400" dirty="0"/>
                        <a:t>.(</a:t>
                      </a:r>
                      <a:r>
                        <a:rPr lang="ko-KR" altLang="en-US" sz="1400" dirty="0"/>
                        <a:t>제품명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카테고리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경매 마감일자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경매 시작가는 필수 입력 사항입니다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입력하지 않았을 경우 해당 항목에 대한 입력요구 팝업창이 띄워지게 됩니다</a:t>
                      </a:r>
                      <a:r>
                        <a:rPr lang="en-US" altLang="ko-KR" sz="1400" dirty="0"/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20535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경매물품의 사진을 등록합니다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최소 한 장은 무조건 등록해야 하며 최대 </a:t>
                      </a:r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장까지 등록 할 수 있습니다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768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물품상세설명을 통해 상품의 상태와 기타 문제사항을 작성합니다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79376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98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176563-0860-4511-A0D7-1C47853DAFCC}"/>
              </a:ext>
            </a:extLst>
          </p:cNvPr>
          <p:cNvSpPr/>
          <p:nvPr/>
        </p:nvSpPr>
        <p:spPr>
          <a:xfrm>
            <a:off x="3939654" y="-17411"/>
            <a:ext cx="840990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34AC84-AB6C-4926-B102-2E1152ECBF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053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5448" y="94762"/>
            <a:ext cx="507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결과 보고서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D8499A-2A22-406E-8CAA-DE738848A6F6}"/>
              </a:ext>
            </a:extLst>
          </p:cNvPr>
          <p:cNvSpPr/>
          <p:nvPr/>
        </p:nvSpPr>
        <p:spPr>
          <a:xfrm>
            <a:off x="1520142" y="740777"/>
            <a:ext cx="841496" cy="635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3F3873-28FC-4B65-BDC9-D390339A279E}"/>
              </a:ext>
            </a:extLst>
          </p:cNvPr>
          <p:cNvSpPr/>
          <p:nvPr/>
        </p:nvSpPr>
        <p:spPr>
          <a:xfrm>
            <a:off x="7534528" y="744267"/>
            <a:ext cx="841496" cy="635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78C69F-6992-413D-8D40-2E13F24482AC}"/>
              </a:ext>
            </a:extLst>
          </p:cNvPr>
          <p:cNvSpPr/>
          <p:nvPr/>
        </p:nvSpPr>
        <p:spPr>
          <a:xfrm>
            <a:off x="1436753" y="1256593"/>
            <a:ext cx="1008273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주제 선정</a:t>
            </a:r>
            <a:endParaRPr lang="en-US" altLang="ko-KR" sz="1400" b="1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2543A-71AF-42CF-8218-9DDF8EABF884}"/>
              </a:ext>
            </a:extLst>
          </p:cNvPr>
          <p:cNvSpPr/>
          <p:nvPr/>
        </p:nvSpPr>
        <p:spPr>
          <a:xfrm>
            <a:off x="7395009" y="1256593"/>
            <a:ext cx="1120534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조사</a:t>
            </a:r>
            <a:endParaRPr lang="en-US" altLang="ko-KR" sz="1400" b="1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E6BA9-1F42-4E6A-994D-BD8D72FD1F6D}"/>
              </a:ext>
            </a:extLst>
          </p:cNvPr>
          <p:cNvSpPr txBox="1"/>
          <p:nvPr/>
        </p:nvSpPr>
        <p:spPr>
          <a:xfrm>
            <a:off x="365023" y="2559208"/>
            <a:ext cx="3151731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관심 분야</a:t>
            </a:r>
            <a:endParaRPr lang="en-US" altLang="ko-KR" sz="1400" dirty="0"/>
          </a:p>
          <a:p>
            <a:r>
              <a:rPr lang="ko-KR" altLang="en-US" sz="1400" dirty="0"/>
              <a:t>신상민 </a:t>
            </a:r>
            <a:r>
              <a:rPr lang="en-US" altLang="ko-KR" sz="1400" dirty="0"/>
              <a:t>: </a:t>
            </a:r>
            <a:r>
              <a:rPr lang="ko-KR" altLang="en-US" sz="1400" dirty="0"/>
              <a:t>연애 관련 </a:t>
            </a:r>
            <a:r>
              <a:rPr lang="en-US" altLang="ko-KR" sz="1400" dirty="0"/>
              <a:t>SNS </a:t>
            </a:r>
            <a:r>
              <a:rPr lang="ko-KR" altLang="en-US" sz="1400" dirty="0"/>
              <a:t>어플</a:t>
            </a:r>
            <a:endParaRPr lang="en-US" altLang="ko-KR" sz="1400" dirty="0"/>
          </a:p>
          <a:p>
            <a:r>
              <a:rPr lang="ko-KR" altLang="en-US" sz="1400" dirty="0"/>
              <a:t>이명기 </a:t>
            </a:r>
            <a:r>
              <a:rPr lang="en-US" altLang="ko-KR" sz="1400" dirty="0"/>
              <a:t>: </a:t>
            </a:r>
            <a:r>
              <a:rPr lang="ko-KR" altLang="en-US" sz="1400" dirty="0"/>
              <a:t>음식점 평점 전문 어플</a:t>
            </a:r>
            <a:endParaRPr lang="en-US" altLang="ko-KR" sz="1400" dirty="0"/>
          </a:p>
          <a:p>
            <a:r>
              <a:rPr lang="ko-KR" altLang="en-US" sz="1400" dirty="0" err="1"/>
              <a:t>조경남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의학용품 재고 관리 어플</a:t>
            </a:r>
            <a:endParaRPr lang="en-US" altLang="ko-KR" sz="1400" dirty="0"/>
          </a:p>
          <a:p>
            <a:r>
              <a:rPr lang="ko-KR" altLang="en-US" sz="1400" dirty="0"/>
              <a:t>최진웅 </a:t>
            </a:r>
            <a:r>
              <a:rPr lang="en-US" altLang="ko-KR" sz="1400" dirty="0"/>
              <a:t>: </a:t>
            </a:r>
            <a:r>
              <a:rPr lang="ko-KR" altLang="en-US" sz="1400" dirty="0"/>
              <a:t>중고 물품 경매 어플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EDA36-D995-4799-AFC0-DAFAE79E4B2B}"/>
              </a:ext>
            </a:extLst>
          </p:cNvPr>
          <p:cNvSpPr txBox="1"/>
          <p:nvPr/>
        </p:nvSpPr>
        <p:spPr>
          <a:xfrm>
            <a:off x="81734" y="4455621"/>
            <a:ext cx="371830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주제 선정 </a:t>
            </a:r>
            <a:r>
              <a:rPr lang="en-US" altLang="ko-KR" sz="1400" dirty="0"/>
              <a:t>: </a:t>
            </a:r>
            <a:r>
              <a:rPr lang="ko-KR" altLang="en-US" sz="1400" b="1" dirty="0"/>
              <a:t>중고 물품 경매 어플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선정 이유 </a:t>
            </a:r>
            <a:r>
              <a:rPr lang="en-US" altLang="ko-KR" sz="140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altLang="ko-KR" sz="1400" dirty="0"/>
              <a:t>SNS</a:t>
            </a:r>
            <a:r>
              <a:rPr lang="ko-KR" altLang="en-US" sz="1400" dirty="0"/>
              <a:t>기능과 평점</a:t>
            </a:r>
            <a:r>
              <a:rPr lang="en-US" altLang="ko-KR" sz="1400" dirty="0"/>
              <a:t>, </a:t>
            </a:r>
            <a:r>
              <a:rPr lang="ko-KR" altLang="en-US" sz="1400" dirty="0"/>
              <a:t>재고관리를 모두 포함한 기능 </a:t>
            </a:r>
            <a:r>
              <a:rPr lang="en-US" altLang="ko-KR" sz="1400" dirty="0"/>
              <a:t>(</a:t>
            </a:r>
            <a:r>
              <a:rPr lang="ko-KR" altLang="en-US" sz="1400" dirty="0"/>
              <a:t>개발가능성 및 흥미</a:t>
            </a:r>
            <a:r>
              <a:rPr lang="en-US" altLang="ko-KR" sz="14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추가 광고나 거래 수수료로 인한 확실한 수입원 </a:t>
            </a:r>
            <a:r>
              <a:rPr lang="en-US" altLang="ko-KR" sz="1400" dirty="0"/>
              <a:t>(</a:t>
            </a:r>
            <a:r>
              <a:rPr lang="ko-KR" altLang="en-US" sz="1400" dirty="0"/>
              <a:t>이윤</a:t>
            </a:r>
            <a:r>
              <a:rPr lang="en-US" altLang="ko-KR" sz="14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400" dirty="0"/>
              <a:t>경매 어플이라는 희소성 </a:t>
            </a:r>
            <a:r>
              <a:rPr lang="en-US" altLang="ko-KR" sz="1400" dirty="0"/>
              <a:t>(</a:t>
            </a:r>
            <a:r>
              <a:rPr lang="ko-KR" altLang="en-US" sz="1400" dirty="0"/>
              <a:t>차별화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63FEA4-7EFB-4A55-82C5-6CD997A89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459" y="2460975"/>
            <a:ext cx="1245619" cy="12565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227E48-09BA-4D86-A887-FB8F47907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459" y="4433696"/>
            <a:ext cx="1245619" cy="120409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FD67F13-C908-4F0C-8AD8-ACB09E755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155" y="2409719"/>
            <a:ext cx="1284994" cy="12180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77D004-29CD-4F96-85C3-353F2F86C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726" y="4537172"/>
            <a:ext cx="1245619" cy="11006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584671-FCC8-4107-BAD9-22B36AC03357}"/>
              </a:ext>
            </a:extLst>
          </p:cNvPr>
          <p:cNvSpPr txBox="1"/>
          <p:nvPr/>
        </p:nvSpPr>
        <p:spPr>
          <a:xfrm>
            <a:off x="4831511" y="3742825"/>
            <a:ext cx="2794991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중고팜</a:t>
            </a:r>
            <a:r>
              <a:rPr lang="ko-KR" altLang="en-US" sz="1050" dirty="0"/>
              <a:t> </a:t>
            </a:r>
            <a:r>
              <a:rPr lang="en-US" altLang="ko-KR" sz="1050" dirty="0"/>
              <a:t>:</a:t>
            </a:r>
          </a:p>
          <a:p>
            <a:r>
              <a:rPr lang="ko-KR" altLang="en-US" sz="1050" dirty="0"/>
              <a:t>빠른 중고거래를 앞세웠지만 지금 접속되지 않아 서비스가 종료된 것으로 판단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D3648F-58DB-46A2-899A-B7B18D7A161D}"/>
              </a:ext>
            </a:extLst>
          </p:cNvPr>
          <p:cNvSpPr txBox="1"/>
          <p:nvPr/>
        </p:nvSpPr>
        <p:spPr>
          <a:xfrm>
            <a:off x="4831511" y="5700897"/>
            <a:ext cx="2794991" cy="90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옥션</a:t>
            </a:r>
            <a:r>
              <a:rPr lang="ko-KR" altLang="en-US" sz="1050" dirty="0"/>
              <a:t> </a:t>
            </a:r>
            <a:r>
              <a:rPr lang="en-US" altLang="ko-KR" sz="1050" dirty="0"/>
              <a:t>:</a:t>
            </a:r>
          </a:p>
          <a:p>
            <a:r>
              <a:rPr lang="ko-KR" altLang="en-US" sz="1050" dirty="0"/>
              <a:t>중고물품으로 경매를 하기도 하는 사이트지만 어플 및 웹 사이트에 중고 거래의 관한 메뉴나 페이지가 존재하지 않아 부가적인 기능으로 판단</a:t>
            </a:r>
            <a:r>
              <a:rPr lang="en-US" altLang="ko-KR" sz="105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7358BF-D86B-4CA3-9A49-FC56366B394B}"/>
              </a:ext>
            </a:extLst>
          </p:cNvPr>
          <p:cNvSpPr txBox="1"/>
          <p:nvPr/>
        </p:nvSpPr>
        <p:spPr>
          <a:xfrm>
            <a:off x="8299048" y="3742825"/>
            <a:ext cx="330320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당근마켓</a:t>
            </a:r>
            <a:r>
              <a:rPr lang="ko-KR" altLang="en-US" sz="1050" dirty="0"/>
              <a:t> </a:t>
            </a:r>
            <a:r>
              <a:rPr lang="en-US" altLang="ko-KR" sz="1050" dirty="0"/>
              <a:t>:</a:t>
            </a:r>
          </a:p>
          <a:p>
            <a:r>
              <a:rPr lang="ko-KR" altLang="en-US" sz="1050" dirty="0"/>
              <a:t>동네 중고 직거래로 수수료가 없다는 것과</a:t>
            </a:r>
            <a:r>
              <a:rPr lang="en-US" altLang="ko-KR" sz="1050" dirty="0"/>
              <a:t> </a:t>
            </a:r>
            <a:r>
              <a:rPr lang="ko-KR" altLang="en-US" sz="1050" dirty="0"/>
              <a:t>동네여서 빠른 거래가 가능하다는 점을 강조</a:t>
            </a:r>
            <a:r>
              <a:rPr lang="en-US" altLang="ko-KR" sz="1050" dirty="0"/>
              <a:t>. </a:t>
            </a:r>
            <a:r>
              <a:rPr lang="ko-KR" altLang="en-US" sz="1050" dirty="0"/>
              <a:t>경매에 관한 것은 없다</a:t>
            </a:r>
            <a:r>
              <a:rPr lang="en-US" altLang="ko-KR" sz="105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687D86-DF87-40B2-BC08-038CA1FC88A9}"/>
              </a:ext>
            </a:extLst>
          </p:cNvPr>
          <p:cNvSpPr txBox="1"/>
          <p:nvPr/>
        </p:nvSpPr>
        <p:spPr>
          <a:xfrm>
            <a:off x="8247853" y="5695011"/>
            <a:ext cx="3354403" cy="900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번개 장터 </a:t>
            </a:r>
            <a:r>
              <a:rPr lang="en-US" altLang="ko-KR" sz="1050" dirty="0"/>
              <a:t>:</a:t>
            </a:r>
          </a:p>
          <a:p>
            <a:r>
              <a:rPr lang="ko-KR" altLang="en-US" sz="1050" dirty="0"/>
              <a:t>국내 최다 거래 중고 물품을 보유</a:t>
            </a:r>
            <a:r>
              <a:rPr lang="en-US" altLang="ko-KR" sz="1050" dirty="0"/>
              <a:t>, </a:t>
            </a:r>
            <a:r>
              <a:rPr lang="ko-KR" altLang="en-US" sz="1050" dirty="0"/>
              <a:t>사기 방지를 위한 안전거래 시스템 등을 강조</a:t>
            </a:r>
            <a:r>
              <a:rPr lang="en-US" altLang="ko-KR" sz="1050" dirty="0"/>
              <a:t>, </a:t>
            </a:r>
            <a:r>
              <a:rPr lang="ko-KR" altLang="en-US" sz="1050" dirty="0"/>
              <a:t>옥션 크기의 당근마켓이라고 생각됨</a:t>
            </a:r>
            <a:r>
              <a:rPr lang="en-US" altLang="ko-KR" sz="1050" dirty="0"/>
              <a:t>. </a:t>
            </a:r>
            <a:r>
              <a:rPr lang="ko-KR" altLang="en-US" sz="1050" dirty="0"/>
              <a:t>당근마켓과 동일하게 경매에 관한 것은 없다</a:t>
            </a:r>
            <a:r>
              <a:rPr lang="en-US" altLang="ko-KR" sz="1050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63E035-B514-4B87-8027-0B8A680CC292}"/>
              </a:ext>
            </a:extLst>
          </p:cNvPr>
          <p:cNvSpPr txBox="1"/>
          <p:nvPr/>
        </p:nvSpPr>
        <p:spPr>
          <a:xfrm>
            <a:off x="7198646" y="1758915"/>
            <a:ext cx="1771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1)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유사 어플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FBD05EE2-72AB-4141-A410-C97232B20DAB}"/>
              </a:ext>
            </a:extLst>
          </p:cNvPr>
          <p:cNvSpPr/>
          <p:nvPr/>
        </p:nvSpPr>
        <p:spPr>
          <a:xfrm>
            <a:off x="1689904" y="3889092"/>
            <a:ext cx="493338" cy="39558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BB5F010-A2A2-44F2-BD72-A7D7F6436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4495" y="997323"/>
            <a:ext cx="2642254" cy="572645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636CAE96-88E6-4ED7-AC6D-A59734F63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5" y="1020497"/>
            <a:ext cx="2603178" cy="564176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099D196-BA4F-4917-82BC-D29DE4EBAC50}"/>
              </a:ext>
            </a:extLst>
          </p:cNvPr>
          <p:cNvSpPr/>
          <p:nvPr/>
        </p:nvSpPr>
        <p:spPr>
          <a:xfrm>
            <a:off x="735100" y="1589550"/>
            <a:ext cx="1040235" cy="63756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811AC-09D1-4D42-BEEE-31B35E619A56}"/>
              </a:ext>
            </a:extLst>
          </p:cNvPr>
          <p:cNvSpPr txBox="1"/>
          <p:nvPr/>
        </p:nvSpPr>
        <p:spPr>
          <a:xfrm>
            <a:off x="500207" y="144693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4A815FE-DE2F-466F-BFD7-11A239A4FB81}"/>
              </a:ext>
            </a:extLst>
          </p:cNvPr>
          <p:cNvSpPr/>
          <p:nvPr/>
        </p:nvSpPr>
        <p:spPr>
          <a:xfrm>
            <a:off x="2446452" y="3946856"/>
            <a:ext cx="791697" cy="42380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77A886-C8DD-4690-9049-ED3072FB3579}"/>
              </a:ext>
            </a:extLst>
          </p:cNvPr>
          <p:cNvSpPr txBox="1"/>
          <p:nvPr/>
        </p:nvSpPr>
        <p:spPr>
          <a:xfrm>
            <a:off x="2337396" y="367840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4574B7D-BB5A-4B77-94AF-B2BFC35F5035}"/>
              </a:ext>
            </a:extLst>
          </p:cNvPr>
          <p:cNvSpPr/>
          <p:nvPr/>
        </p:nvSpPr>
        <p:spPr>
          <a:xfrm>
            <a:off x="5663222" y="4878034"/>
            <a:ext cx="463137" cy="27313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22892-E50A-4198-94A9-722E88BAEA55}"/>
              </a:ext>
            </a:extLst>
          </p:cNvPr>
          <p:cNvSpPr txBox="1"/>
          <p:nvPr/>
        </p:nvSpPr>
        <p:spPr>
          <a:xfrm>
            <a:off x="5494789" y="460555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id="{1D6BF97C-F24F-4979-972A-2E2029352316}"/>
              </a:ext>
            </a:extLst>
          </p:cNvPr>
          <p:cNvSpPr/>
          <p:nvPr/>
        </p:nvSpPr>
        <p:spPr>
          <a:xfrm rot="18829083">
            <a:off x="712179" y="1077260"/>
            <a:ext cx="148522" cy="167309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id="{31B02D7A-12F4-4879-A199-542D4FCF967C}"/>
              </a:ext>
            </a:extLst>
          </p:cNvPr>
          <p:cNvSpPr/>
          <p:nvPr/>
        </p:nvSpPr>
        <p:spPr>
          <a:xfrm rot="18829083">
            <a:off x="4303694" y="1051635"/>
            <a:ext cx="148522" cy="167309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186D16-85A1-4D82-9F86-F003507B9C22}"/>
              </a:ext>
            </a:extLst>
          </p:cNvPr>
          <p:cNvSpPr/>
          <p:nvPr/>
        </p:nvSpPr>
        <p:spPr>
          <a:xfrm>
            <a:off x="5608829" y="3053490"/>
            <a:ext cx="46313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997E04E-C090-42DE-BAEB-BFB2CE9D1312}"/>
              </a:ext>
            </a:extLst>
          </p:cNvPr>
          <p:cNvSpPr/>
          <p:nvPr/>
        </p:nvSpPr>
        <p:spPr>
          <a:xfrm>
            <a:off x="6130229" y="4047741"/>
            <a:ext cx="591671" cy="258936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0C02271D-4B0D-40C8-B434-18E568C31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26477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2.2-2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경매중인 품목 확인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8DA8410C-43C5-4CE5-8291-D201A69CE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740513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최진웅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2020.04.14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3E1C34-FE9B-4D79-8926-F139DF6BE89A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011C2B00-F7B8-431E-B9F8-1EE902E2D6AC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9C299699-2B03-49F3-9614-DAEDFC340A03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28" name="표 10">
            <a:extLst>
              <a:ext uri="{FF2B5EF4-FFF2-40B4-BE49-F238E27FC236}">
                <a16:creationId xmlns:a16="http://schemas.microsoft.com/office/drawing/2014/main" id="{0EB77DF6-0FA0-4FF2-8E95-04A3D6956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818372"/>
              </p:ext>
            </p:extLst>
          </p:nvPr>
        </p:nvGraphicFramePr>
        <p:xfrm>
          <a:off x="8914412" y="1028111"/>
          <a:ext cx="3277585" cy="582988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525220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경매중인 품목 확인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2863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경매 물품 현황을 볼 수 있는 목록이며 현재 자신이 경매판매에 참여한 물품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올린 경매 물품 현황을 볼 수 있습니다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516937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참여한 경매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올린 경매 목록에서 한 메뉴 선택 시 색상이 보라색으로 변하여 선택 여부를 표현하게 됩니다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812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참여한 경매목록에서 낙찰이 된 상품은 낙찰여부 아래에 판매자와의 쪽지하기 버튼이 생성됩니다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830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진행 상태는 진행중과 판매종료가 있습니다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8583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3A5793A-2704-47A8-B31F-1026EFCC6108}"/>
              </a:ext>
            </a:extLst>
          </p:cNvPr>
          <p:cNvSpPr/>
          <p:nvPr/>
        </p:nvSpPr>
        <p:spPr>
          <a:xfrm>
            <a:off x="2555109" y="4046268"/>
            <a:ext cx="651184" cy="2470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91737-1D95-4DA4-887C-08D251BA1E26}"/>
              </a:ext>
            </a:extLst>
          </p:cNvPr>
          <p:cNvSpPr txBox="1"/>
          <p:nvPr/>
        </p:nvSpPr>
        <p:spPr>
          <a:xfrm>
            <a:off x="2584712" y="4117605"/>
            <a:ext cx="651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쪽지하기</a:t>
            </a:r>
          </a:p>
        </p:txBody>
      </p:sp>
    </p:spTree>
    <p:extLst>
      <p:ext uri="{BB962C8B-B14F-4D97-AF65-F5344CB8AC3E}">
        <p14:creationId xmlns:p14="http://schemas.microsoft.com/office/powerpoint/2010/main" val="334956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1196ED6E-D055-4590-9EF4-91BAB094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39" y="761670"/>
            <a:ext cx="2603178" cy="564176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3" name="그래픽 62" descr="최대화">
            <a:extLst>
              <a:ext uri="{FF2B5EF4-FFF2-40B4-BE49-F238E27FC236}">
                <a16:creationId xmlns:a16="http://schemas.microsoft.com/office/drawing/2014/main" id="{74966DFF-8B7E-476B-9808-ACCAED8B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43299">
            <a:off x="10559658" y="1687104"/>
            <a:ext cx="122365" cy="122365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02417148-3E48-4A37-95B6-A936258CB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6" y="776657"/>
            <a:ext cx="2603178" cy="564176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E6FD7D3-AA12-4DAA-BC2D-B5EFC103AAD8}"/>
              </a:ext>
            </a:extLst>
          </p:cNvPr>
          <p:cNvSpPr/>
          <p:nvPr/>
        </p:nvSpPr>
        <p:spPr>
          <a:xfrm>
            <a:off x="3744686" y="3422467"/>
            <a:ext cx="612354" cy="42380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D44E5BAD-AC6C-4FFD-A87D-7E083D556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54" y="2100104"/>
            <a:ext cx="2336970" cy="3619504"/>
          </a:xfrm>
          <a:prstGeom prst="rect">
            <a:avLst/>
          </a:prstGeom>
        </p:spPr>
      </p:pic>
      <p:sp>
        <p:nvSpPr>
          <p:cNvPr id="25" name="1/2 액자 24">
            <a:extLst>
              <a:ext uri="{FF2B5EF4-FFF2-40B4-BE49-F238E27FC236}">
                <a16:creationId xmlns:a16="http://schemas.microsoft.com/office/drawing/2014/main" id="{09109941-5C07-44E1-978E-B8F038B93C55}"/>
              </a:ext>
            </a:extLst>
          </p:cNvPr>
          <p:cNvSpPr/>
          <p:nvPr/>
        </p:nvSpPr>
        <p:spPr>
          <a:xfrm rot="18829083">
            <a:off x="954939" y="818314"/>
            <a:ext cx="148522" cy="167309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1/2 액자 25">
            <a:extLst>
              <a:ext uri="{FF2B5EF4-FFF2-40B4-BE49-F238E27FC236}">
                <a16:creationId xmlns:a16="http://schemas.microsoft.com/office/drawing/2014/main" id="{D15CCAD3-E990-497B-8404-5583BB3B11B8}"/>
              </a:ext>
            </a:extLst>
          </p:cNvPr>
          <p:cNvSpPr/>
          <p:nvPr/>
        </p:nvSpPr>
        <p:spPr>
          <a:xfrm rot="18829083">
            <a:off x="4823491" y="807682"/>
            <a:ext cx="148522" cy="167309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4CB55-6FC0-4331-8A13-B9D175AA271B}"/>
              </a:ext>
            </a:extLst>
          </p:cNvPr>
          <p:cNvSpPr txBox="1"/>
          <p:nvPr/>
        </p:nvSpPr>
        <p:spPr>
          <a:xfrm>
            <a:off x="1409902" y="286895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</a:t>
            </a:r>
            <a:r>
              <a:rPr lang="ko-KR" altLang="en-US" b="1" dirty="0">
                <a:solidFill>
                  <a:srgbClr val="FF0000"/>
                </a:solidFill>
              </a:rPr>
              <a:t>항목 클릭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AF4F45-526F-446C-A088-DD52388807AD}"/>
              </a:ext>
            </a:extLst>
          </p:cNvPr>
          <p:cNvSpPr txBox="1"/>
          <p:nvPr/>
        </p:nvSpPr>
        <p:spPr>
          <a:xfrm>
            <a:off x="7034965" y="279972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r>
              <a:rPr lang="ko-KR" altLang="en-US" b="1" dirty="0">
                <a:solidFill>
                  <a:srgbClr val="FF0000"/>
                </a:solidFill>
              </a:rPr>
              <a:t>낙찰정보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2C1E5D-7574-4A3B-8798-DE34EB9AF932}"/>
              </a:ext>
            </a:extLst>
          </p:cNvPr>
          <p:cNvSpPr/>
          <p:nvPr/>
        </p:nvSpPr>
        <p:spPr>
          <a:xfrm>
            <a:off x="4777302" y="2100104"/>
            <a:ext cx="2472314" cy="323271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1E453-21EB-48DB-9141-B6B1AFD847D0}"/>
              </a:ext>
            </a:extLst>
          </p:cNvPr>
          <p:cNvSpPr txBox="1"/>
          <p:nvPr/>
        </p:nvSpPr>
        <p:spPr>
          <a:xfrm>
            <a:off x="4547559" y="558813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</a:t>
            </a:r>
            <a:r>
              <a:rPr lang="ko-KR" altLang="en-US" b="1" dirty="0">
                <a:solidFill>
                  <a:srgbClr val="FF0000"/>
                </a:solidFill>
              </a:rPr>
              <a:t>돌아가기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506B90-C4F7-4EA5-B3F6-C618E782C23D}"/>
              </a:ext>
            </a:extLst>
          </p:cNvPr>
          <p:cNvSpPr txBox="1"/>
          <p:nvPr/>
        </p:nvSpPr>
        <p:spPr>
          <a:xfrm>
            <a:off x="6228546" y="558023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4.</a:t>
            </a:r>
            <a:r>
              <a:rPr lang="ko-KR" altLang="en-US" b="1" dirty="0">
                <a:solidFill>
                  <a:srgbClr val="FF0000"/>
                </a:solidFill>
              </a:rPr>
              <a:t>쪽지하기</a:t>
            </a:r>
          </a:p>
        </p:txBody>
      </p:sp>
      <p:graphicFrame>
        <p:nvGraphicFramePr>
          <p:cNvPr id="28" name="표 4">
            <a:extLst>
              <a:ext uri="{FF2B5EF4-FFF2-40B4-BE49-F238E27FC236}">
                <a16:creationId xmlns:a16="http://schemas.microsoft.com/office/drawing/2014/main" id="{25268033-5FB2-48A6-B4BA-6B7AC48C9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085950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2.2-2 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CE0AC02D-5F48-4356-9F1A-23ACFA8D8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501153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신상민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2020.04.14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00A702-AC0F-4DDF-8CEF-A5B3D4365DD5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C6FDAC73-D3D0-41FC-BAE4-6B91B554BC2A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13">
              <a:extLst>
                <a:ext uri="{FF2B5EF4-FFF2-40B4-BE49-F238E27FC236}">
                  <a16:creationId xmlns:a16="http://schemas.microsoft.com/office/drawing/2014/main" id="{87CCD0CB-5969-47A7-BB97-F9DE154FDC9D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34" name="표 10">
            <a:extLst>
              <a:ext uri="{FF2B5EF4-FFF2-40B4-BE49-F238E27FC236}">
                <a16:creationId xmlns:a16="http://schemas.microsoft.com/office/drawing/2014/main" id="{9EB84C09-5BE1-4716-BDA3-5BA8B0802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874360"/>
              </p:ext>
            </p:extLst>
          </p:nvPr>
        </p:nvGraphicFramePr>
        <p:xfrm>
          <a:off x="8914412" y="1028112"/>
          <a:ext cx="3277585" cy="582988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4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1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490645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/>
                        <a:t>A </a:t>
                      </a:r>
                      <a:r>
                        <a:rPr lang="ko-KR" altLang="en-US" sz="1600" b="1" dirty="0"/>
                        <a:t>정보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176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내가 참여한 경매의 목록을 클릭하게 되면 낙찰 정보가 나온다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낙찰되지 않았을 경우 입찰정보화면이 나온다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826285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낙찰정보는 낙찰이 완료되었다는 안내문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낙찰금액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낙찰순위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구매가능 시간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경고문을 보여준다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순위는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순위까지 알려준다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구매가능 시간안에 구매 하지않으면 다음순위로 넘어간다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7589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돌아가기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낙찰정보 창이 꺼진다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7759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쪽지하기 버튼을 누르면 판매자와의 쪽지방이 생성된다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80180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FC2C12-64FD-4ABE-990C-47BDDD1D9105}"/>
              </a:ext>
            </a:extLst>
          </p:cNvPr>
          <p:cNvSpPr/>
          <p:nvPr/>
        </p:nvSpPr>
        <p:spPr>
          <a:xfrm>
            <a:off x="2731324" y="3774937"/>
            <a:ext cx="651184" cy="2470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ECC146-3FCD-4310-B667-C1EB3939099B}"/>
              </a:ext>
            </a:extLst>
          </p:cNvPr>
          <p:cNvSpPr txBox="1"/>
          <p:nvPr/>
        </p:nvSpPr>
        <p:spPr>
          <a:xfrm>
            <a:off x="2760927" y="3846274"/>
            <a:ext cx="651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쪽지하기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3729D9-2008-49DE-A207-E6B1DFFA0A9B}"/>
              </a:ext>
            </a:extLst>
          </p:cNvPr>
          <p:cNvSpPr/>
          <p:nvPr/>
        </p:nvSpPr>
        <p:spPr>
          <a:xfrm>
            <a:off x="933746" y="3287669"/>
            <a:ext cx="2319817" cy="699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F807F3-7ABD-407D-AEA8-859BB7591E0E}"/>
              </a:ext>
            </a:extLst>
          </p:cNvPr>
          <p:cNvSpPr/>
          <p:nvPr/>
        </p:nvSpPr>
        <p:spPr>
          <a:xfrm>
            <a:off x="6272845" y="5312752"/>
            <a:ext cx="651184" cy="2470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3F79D5-CECB-44AE-972D-2DADF6330DA0}"/>
              </a:ext>
            </a:extLst>
          </p:cNvPr>
          <p:cNvSpPr txBox="1"/>
          <p:nvPr/>
        </p:nvSpPr>
        <p:spPr>
          <a:xfrm>
            <a:off x="6243485" y="5313773"/>
            <a:ext cx="768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쪽지하기</a:t>
            </a:r>
          </a:p>
        </p:txBody>
      </p:sp>
    </p:spTree>
    <p:extLst>
      <p:ext uri="{BB962C8B-B14F-4D97-AF65-F5344CB8AC3E}">
        <p14:creationId xmlns:p14="http://schemas.microsoft.com/office/powerpoint/2010/main" val="3160913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733331B-9267-427D-B659-E63A6B238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117" y="1023787"/>
            <a:ext cx="2642254" cy="572645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1/2 액자 6">
            <a:extLst>
              <a:ext uri="{FF2B5EF4-FFF2-40B4-BE49-F238E27FC236}">
                <a16:creationId xmlns:a16="http://schemas.microsoft.com/office/drawing/2014/main" id="{31B02D7A-12F4-4879-A199-542D4FCF967C}"/>
              </a:ext>
            </a:extLst>
          </p:cNvPr>
          <p:cNvSpPr/>
          <p:nvPr/>
        </p:nvSpPr>
        <p:spPr>
          <a:xfrm rot="18829083">
            <a:off x="420308" y="1051635"/>
            <a:ext cx="148522" cy="167309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E33406-7599-420E-B54E-94CC3B351432}"/>
              </a:ext>
            </a:extLst>
          </p:cNvPr>
          <p:cNvSpPr/>
          <p:nvPr/>
        </p:nvSpPr>
        <p:spPr>
          <a:xfrm>
            <a:off x="311116" y="3458230"/>
            <a:ext cx="2642253" cy="1971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C9FC65-97BC-4884-A68E-7E43EA53593F}"/>
              </a:ext>
            </a:extLst>
          </p:cNvPr>
          <p:cNvSpPr/>
          <p:nvPr/>
        </p:nvSpPr>
        <p:spPr>
          <a:xfrm>
            <a:off x="391879" y="2700231"/>
            <a:ext cx="2319817" cy="699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4797B3EF-99D9-44A7-9547-ADBD9EA9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9" y="773959"/>
            <a:ext cx="1349459" cy="28435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001031-9956-4AA6-81B4-37E3A7627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5569" y="935973"/>
            <a:ext cx="2327599" cy="50445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2EF42187-6B46-4DD2-9930-FEF5D2520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05" y="3086790"/>
            <a:ext cx="1716309" cy="3719689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B6BC9208-C1F3-4E20-8308-4EED03695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59" y="3086790"/>
            <a:ext cx="1716309" cy="371968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13D2B2-091A-4664-9F8F-D5416D719F20}"/>
              </a:ext>
            </a:extLst>
          </p:cNvPr>
          <p:cNvSpPr/>
          <p:nvPr/>
        </p:nvSpPr>
        <p:spPr>
          <a:xfrm>
            <a:off x="4152673" y="1410513"/>
            <a:ext cx="1668617" cy="1575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EE63A2-BC60-4A59-8C92-43930E65F402}"/>
              </a:ext>
            </a:extLst>
          </p:cNvPr>
          <p:cNvSpPr/>
          <p:nvPr/>
        </p:nvSpPr>
        <p:spPr>
          <a:xfrm>
            <a:off x="3577879" y="2548843"/>
            <a:ext cx="2170345" cy="6274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63F373-E5A7-4157-9387-D8AFEF6149B6}"/>
              </a:ext>
            </a:extLst>
          </p:cNvPr>
          <p:cNvSpPr/>
          <p:nvPr/>
        </p:nvSpPr>
        <p:spPr>
          <a:xfrm>
            <a:off x="4619571" y="1026235"/>
            <a:ext cx="770716" cy="516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Abadi" panose="020B0604020202020204" pitchFamily="34" charset="0"/>
              </a:rPr>
              <a:t>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5765096-A223-4638-B58B-A243FEDC398E}"/>
              </a:ext>
            </a:extLst>
          </p:cNvPr>
          <p:cNvSpPr/>
          <p:nvPr/>
        </p:nvSpPr>
        <p:spPr>
          <a:xfrm>
            <a:off x="3728060" y="799561"/>
            <a:ext cx="378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5554C5-DC92-4D3B-BFBA-67CAA831DEEC}"/>
              </a:ext>
            </a:extLst>
          </p:cNvPr>
          <p:cNvSpPr/>
          <p:nvPr/>
        </p:nvSpPr>
        <p:spPr>
          <a:xfrm>
            <a:off x="5030380" y="5930298"/>
            <a:ext cx="378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4.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669BE4-6694-40BC-BE18-8CB73696C356}"/>
              </a:ext>
            </a:extLst>
          </p:cNvPr>
          <p:cNvSpPr/>
          <p:nvPr/>
        </p:nvSpPr>
        <p:spPr>
          <a:xfrm>
            <a:off x="6863881" y="5930298"/>
            <a:ext cx="378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</a:t>
            </a:r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8C6EB5A-B75A-476E-B03F-E7B3E9C84BD1}"/>
              </a:ext>
            </a:extLst>
          </p:cNvPr>
          <p:cNvSpPr/>
          <p:nvPr/>
        </p:nvSpPr>
        <p:spPr>
          <a:xfrm>
            <a:off x="6625968" y="6360364"/>
            <a:ext cx="1328250" cy="36933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CD8D875-6CF2-4024-8576-16B60065B38E}"/>
              </a:ext>
            </a:extLst>
          </p:cNvPr>
          <p:cNvSpPr/>
          <p:nvPr/>
        </p:nvSpPr>
        <p:spPr>
          <a:xfrm>
            <a:off x="3207379" y="3217581"/>
            <a:ext cx="304746" cy="24064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B0D6DC-8809-414A-B6CA-AD524DDCCEEA}"/>
              </a:ext>
            </a:extLst>
          </p:cNvPr>
          <p:cNvSpPr/>
          <p:nvPr/>
        </p:nvSpPr>
        <p:spPr>
          <a:xfrm>
            <a:off x="2622797" y="2641771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13A2F1-690C-452C-82A2-BE6F314E9AC5}"/>
              </a:ext>
            </a:extLst>
          </p:cNvPr>
          <p:cNvSpPr/>
          <p:nvPr/>
        </p:nvSpPr>
        <p:spPr>
          <a:xfrm>
            <a:off x="5821291" y="6415996"/>
            <a:ext cx="462092" cy="2816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B76967A-DBC5-4A04-A45E-39F6C8C9D713}"/>
              </a:ext>
            </a:extLst>
          </p:cNvPr>
          <p:cNvSpPr/>
          <p:nvPr/>
        </p:nvSpPr>
        <p:spPr>
          <a:xfrm>
            <a:off x="4922695" y="6360364"/>
            <a:ext cx="1328250" cy="369333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6" name="표 4">
            <a:extLst>
              <a:ext uri="{FF2B5EF4-FFF2-40B4-BE49-F238E27FC236}">
                <a16:creationId xmlns:a16="http://schemas.microsoft.com/office/drawing/2014/main" id="{3EE1C402-BB3C-4EBC-A60E-BFD92A8AA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24592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2.2-2 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경매 수정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37" name="표 7">
            <a:extLst>
              <a:ext uri="{FF2B5EF4-FFF2-40B4-BE49-F238E27FC236}">
                <a16:creationId xmlns:a16="http://schemas.microsoft.com/office/drawing/2014/main" id="{EA66EE76-0BDD-413C-A814-EB492F504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86134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조경남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2020.04.14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25FA6E-3595-4110-AA16-BC9534D12C37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F966D9FB-32D7-423C-BE15-D8BCB621C432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13">
              <a:extLst>
                <a:ext uri="{FF2B5EF4-FFF2-40B4-BE49-F238E27FC236}">
                  <a16:creationId xmlns:a16="http://schemas.microsoft.com/office/drawing/2014/main" id="{4EFAF7E8-663F-4A55-BBB7-BA6F338145CD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42" name="표 10">
            <a:extLst>
              <a:ext uri="{FF2B5EF4-FFF2-40B4-BE49-F238E27FC236}">
                <a16:creationId xmlns:a16="http://schemas.microsoft.com/office/drawing/2014/main" id="{0F385A77-2CD0-4036-9ECE-FCFABFA87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62327"/>
              </p:ext>
            </p:extLst>
          </p:nvPr>
        </p:nvGraphicFramePr>
        <p:xfrm>
          <a:off x="8914412" y="1028112"/>
          <a:ext cx="3277587" cy="582988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5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2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589451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/>
                        <a:t>경매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215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내가 올린 경매 목록에서 진행상태가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진행중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인 목록을 클릭하면 경매수정 페이지로 전환된다</a:t>
                      </a:r>
                      <a:r>
                        <a:rPr lang="en-US" altLang="ko-KR" sz="1200" dirty="0"/>
                        <a:t>.(</a:t>
                      </a:r>
                      <a:r>
                        <a:rPr lang="ko-KR" altLang="en-US" sz="1200" dirty="0"/>
                        <a:t>진행상태가 종료된 물건이 있다면 눌러도 반응이 없다</a:t>
                      </a:r>
                      <a:r>
                        <a:rPr lang="en-US" altLang="ko-KR" sz="1200" dirty="0"/>
                        <a:t>.)</a:t>
                      </a:r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215565"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경매수정 페이지는 물품등록 페이지와 동일하지만 경매 시작가와 카테고리는 변경 불가능하게 나타나지 않는다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나타난 나머지 항목은 수정 가능하다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1593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만약 수정된 항목이 하나라도 있다면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텍스트를 클릭만 해도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맨 아래 </a:t>
                      </a:r>
                      <a:r>
                        <a:rPr lang="en-US" altLang="ko-KR" sz="1200" dirty="0"/>
                        <a:t>4.</a:t>
                      </a:r>
                      <a:r>
                        <a:rPr lang="ko-KR" altLang="en-US" sz="1200" dirty="0"/>
                        <a:t>처럼 버튼 목록이 </a:t>
                      </a:r>
                      <a:r>
                        <a:rPr lang="en-US" altLang="ko-KR" sz="1200" dirty="0"/>
                        <a:t>3.</a:t>
                      </a:r>
                      <a:r>
                        <a:rPr lang="ko-KR" altLang="en-US" sz="1200" dirty="0"/>
                        <a:t>처럼 변경되며 수정 버튼을 누르면 맨 위로 화면을 이동하고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버튼이 </a:t>
                      </a:r>
                      <a:r>
                        <a:rPr lang="en-US" altLang="ko-KR" sz="1200" dirty="0"/>
                        <a:t>4.</a:t>
                      </a:r>
                      <a:r>
                        <a:rPr lang="ko-KR" altLang="en-US" sz="1200" dirty="0"/>
                        <a:t>으로 변경된다</a:t>
                      </a:r>
                      <a:r>
                        <a:rPr lang="en-US" altLang="ko-KR" sz="1200" dirty="0"/>
                        <a:t>. 3.</a:t>
                      </a:r>
                      <a:r>
                        <a:rPr lang="ko-KR" altLang="en-US" sz="1200" dirty="0"/>
                        <a:t>에 삭제버튼을 클릭 시 수정된 항목이 원래대로 돌아온다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2155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수정된 항목을 한번 더 확인하고</a:t>
                      </a:r>
                      <a:r>
                        <a:rPr lang="en-US" altLang="ko-KR" sz="1200" dirty="0"/>
                        <a:t>(3.</a:t>
                      </a:r>
                      <a:r>
                        <a:rPr lang="ko-KR" altLang="en-US" sz="1200" dirty="0"/>
                        <a:t>에 화면의 맨 위로 이동하는 기능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완료 버튼을 누르면 수정된다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판매종료를 누르면 더 이상 판매가 되지 않는다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902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C423A00-2DCB-4026-961C-10D6026B5C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643" y="1111513"/>
            <a:ext cx="2817703" cy="5342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68087-CC87-4E4B-B43E-F1CC4B3DB705}"/>
              </a:ext>
            </a:extLst>
          </p:cNvPr>
          <p:cNvSpPr txBox="1"/>
          <p:nvPr/>
        </p:nvSpPr>
        <p:spPr>
          <a:xfrm>
            <a:off x="881412" y="254079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93BDF31-F669-4305-9C90-711DB6EB8BB2}"/>
              </a:ext>
            </a:extLst>
          </p:cNvPr>
          <p:cNvSpPr/>
          <p:nvPr/>
        </p:nvSpPr>
        <p:spPr>
          <a:xfrm>
            <a:off x="1299962" y="2677793"/>
            <a:ext cx="377200" cy="39372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5CEC8D-4F55-48BF-BE4F-27259CC40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69" y="1349425"/>
            <a:ext cx="1355339" cy="12001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D2D31A-208F-40FF-988E-4AAE7B14DABC}"/>
              </a:ext>
            </a:extLst>
          </p:cNvPr>
          <p:cNvSpPr txBox="1"/>
          <p:nvPr/>
        </p:nvSpPr>
        <p:spPr>
          <a:xfrm>
            <a:off x="2814337" y="1514910"/>
            <a:ext cx="50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7F2874C-5BD5-403A-822A-72FC0685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8067" y="1111513"/>
            <a:ext cx="2817703" cy="5342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클릭하시면 원본 이미지를 보실 수 있습니다.">
            <a:extLst>
              <a:ext uri="{FF2B5EF4-FFF2-40B4-BE49-F238E27FC236}">
                <a16:creationId xmlns:a16="http://schemas.microsoft.com/office/drawing/2014/main" id="{D598DADA-502C-46FE-9C29-9A45E2D50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67" y="4403108"/>
            <a:ext cx="2800642" cy="20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A83D26B-009A-4A6A-B06A-756572EC1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248" y="1134198"/>
            <a:ext cx="1355339" cy="120019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07285DA-19F2-4879-BCA0-A3059930B7CF}"/>
              </a:ext>
            </a:extLst>
          </p:cNvPr>
          <p:cNvSpPr/>
          <p:nvPr/>
        </p:nvSpPr>
        <p:spPr>
          <a:xfrm>
            <a:off x="5186292" y="2380127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아이디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4FBF5AB-FEC2-4FA4-B868-001103896175}"/>
              </a:ext>
            </a:extLst>
          </p:cNvPr>
          <p:cNvSpPr/>
          <p:nvPr/>
        </p:nvSpPr>
        <p:spPr>
          <a:xfrm>
            <a:off x="5186292" y="2984619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이메일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5917A2-7C78-4437-9C0A-936A021F82B1}"/>
              </a:ext>
            </a:extLst>
          </p:cNvPr>
          <p:cNvSpPr/>
          <p:nvPr/>
        </p:nvSpPr>
        <p:spPr>
          <a:xfrm>
            <a:off x="5186292" y="3564397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전화번호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09477-BAFA-45E2-B70B-2295B7C2E10D}"/>
              </a:ext>
            </a:extLst>
          </p:cNvPr>
          <p:cNvSpPr txBox="1"/>
          <p:nvPr/>
        </p:nvSpPr>
        <p:spPr>
          <a:xfrm>
            <a:off x="5186291" y="3817331"/>
            <a:ext cx="22567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u="sng" dirty="0"/>
              <a:t>010-1231-1235</a:t>
            </a:r>
            <a:endParaRPr lang="ko-KR" altLang="en-US" sz="1400" u="sn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0FAA77-CAD4-4C9D-A2C9-7F258E70CE02}"/>
              </a:ext>
            </a:extLst>
          </p:cNvPr>
          <p:cNvSpPr txBox="1"/>
          <p:nvPr/>
        </p:nvSpPr>
        <p:spPr>
          <a:xfrm>
            <a:off x="5220342" y="3234038"/>
            <a:ext cx="1841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dirty="0"/>
              <a:t>Jo123@naver.com</a:t>
            </a:r>
            <a:endParaRPr lang="ko-KR" altLang="en-US" sz="1400" u="sn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0B05C2-6282-42D1-B653-332D0E8E87BB}"/>
              </a:ext>
            </a:extLst>
          </p:cNvPr>
          <p:cNvSpPr txBox="1"/>
          <p:nvPr/>
        </p:nvSpPr>
        <p:spPr>
          <a:xfrm>
            <a:off x="5220342" y="2623192"/>
            <a:ext cx="895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dirty="0"/>
              <a:t>Jo123</a:t>
            </a:r>
            <a:endParaRPr lang="ko-KR" altLang="en-US" sz="1400" u="sng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8F31253-15E7-4484-BFC3-65199FF8E282}"/>
              </a:ext>
            </a:extLst>
          </p:cNvPr>
          <p:cNvSpPr/>
          <p:nvPr/>
        </p:nvSpPr>
        <p:spPr>
          <a:xfrm>
            <a:off x="4417148" y="3954925"/>
            <a:ext cx="377200" cy="39372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62A3629-5BE2-4405-855A-3B5DA6C7D79D}"/>
              </a:ext>
            </a:extLst>
          </p:cNvPr>
          <p:cNvSpPr/>
          <p:nvPr/>
        </p:nvSpPr>
        <p:spPr>
          <a:xfrm>
            <a:off x="4206924" y="4585062"/>
            <a:ext cx="496274" cy="25730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8A9D2A7-8110-4A92-A3BA-8D2931FFBD3D}"/>
              </a:ext>
            </a:extLst>
          </p:cNvPr>
          <p:cNvSpPr/>
          <p:nvPr/>
        </p:nvSpPr>
        <p:spPr>
          <a:xfrm>
            <a:off x="4384524" y="4620140"/>
            <a:ext cx="218187" cy="1932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DD2AD48-F193-434A-A75A-073805E258BE}"/>
              </a:ext>
            </a:extLst>
          </p:cNvPr>
          <p:cNvSpPr/>
          <p:nvPr/>
        </p:nvSpPr>
        <p:spPr>
          <a:xfrm>
            <a:off x="4413355" y="4643027"/>
            <a:ext cx="166274" cy="147241"/>
          </a:xfrm>
          <a:prstGeom prst="ellipse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A55E6274-8AE8-42BF-91D8-979894415FAE}"/>
              </a:ext>
            </a:extLst>
          </p:cNvPr>
          <p:cNvSpPr/>
          <p:nvPr/>
        </p:nvSpPr>
        <p:spPr>
          <a:xfrm rot="18829083">
            <a:off x="1766493" y="1264704"/>
            <a:ext cx="229533" cy="247810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5F7FF607-07AB-4123-B1D1-BD5F7E20B295}"/>
              </a:ext>
            </a:extLst>
          </p:cNvPr>
          <p:cNvSpPr/>
          <p:nvPr/>
        </p:nvSpPr>
        <p:spPr>
          <a:xfrm rot="18829083">
            <a:off x="4986906" y="1290061"/>
            <a:ext cx="229533" cy="247810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7EEBD1-378D-4596-B194-FBB1804BB0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60"/>
          <a:stretch/>
        </p:blipFill>
        <p:spPr>
          <a:xfrm>
            <a:off x="94158" y="1165356"/>
            <a:ext cx="747413" cy="607296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39ADF2-962E-4007-9E1B-919F4F015B3D}"/>
              </a:ext>
            </a:extLst>
          </p:cNvPr>
          <p:cNvSpPr/>
          <p:nvPr/>
        </p:nvSpPr>
        <p:spPr>
          <a:xfrm>
            <a:off x="1927111" y="2792575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아이디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046364-C724-4925-AF57-250B092B87AA}"/>
              </a:ext>
            </a:extLst>
          </p:cNvPr>
          <p:cNvSpPr/>
          <p:nvPr/>
        </p:nvSpPr>
        <p:spPr>
          <a:xfrm>
            <a:off x="1927111" y="3397067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이메일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03D1765-F577-47A2-8372-ED6E3AF9D3B9}"/>
              </a:ext>
            </a:extLst>
          </p:cNvPr>
          <p:cNvSpPr/>
          <p:nvPr/>
        </p:nvSpPr>
        <p:spPr>
          <a:xfrm>
            <a:off x="1927111" y="3976845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전화번호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50A50B9-BA2C-42FB-B035-A6FC489C5CA8}"/>
              </a:ext>
            </a:extLst>
          </p:cNvPr>
          <p:cNvSpPr/>
          <p:nvPr/>
        </p:nvSpPr>
        <p:spPr>
          <a:xfrm>
            <a:off x="1927111" y="4556623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알림 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B02BA40-FF34-48A7-BF7F-F0727AE795A2}"/>
              </a:ext>
            </a:extLst>
          </p:cNvPr>
          <p:cNvSpPr/>
          <p:nvPr/>
        </p:nvSpPr>
        <p:spPr>
          <a:xfrm>
            <a:off x="1927111" y="4945010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카드등록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F9362F-4D89-461D-8868-B3AB9630FF8E}"/>
              </a:ext>
            </a:extLst>
          </p:cNvPr>
          <p:cNvSpPr/>
          <p:nvPr/>
        </p:nvSpPr>
        <p:spPr>
          <a:xfrm>
            <a:off x="1927111" y="5568755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계좌 등록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8E5CDC-96A6-4117-A803-6050AB07ED28}"/>
              </a:ext>
            </a:extLst>
          </p:cNvPr>
          <p:cNvSpPr txBox="1"/>
          <p:nvPr/>
        </p:nvSpPr>
        <p:spPr>
          <a:xfrm>
            <a:off x="1910635" y="3010925"/>
            <a:ext cx="895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dirty="0"/>
              <a:t>Jo123</a:t>
            </a:r>
            <a:endParaRPr lang="ko-KR" altLang="en-US" sz="1400" u="sng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979A14-E00A-4CA1-9756-8DD457ABCA5C}"/>
              </a:ext>
            </a:extLst>
          </p:cNvPr>
          <p:cNvSpPr txBox="1"/>
          <p:nvPr/>
        </p:nvSpPr>
        <p:spPr>
          <a:xfrm>
            <a:off x="1910634" y="3621773"/>
            <a:ext cx="1841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dirty="0"/>
              <a:t>Jo123@naver.com</a:t>
            </a:r>
            <a:endParaRPr lang="ko-KR" altLang="en-US" sz="1400" u="sng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2315C2-4918-4AAC-8FB4-5BC159E9C1B1}"/>
              </a:ext>
            </a:extLst>
          </p:cNvPr>
          <p:cNvSpPr txBox="1"/>
          <p:nvPr/>
        </p:nvSpPr>
        <p:spPr>
          <a:xfrm>
            <a:off x="1910635" y="4232621"/>
            <a:ext cx="1604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dirty="0"/>
              <a:t>010-xxxx-xxxx</a:t>
            </a:r>
            <a:endParaRPr lang="ko-KR" altLang="en-US" sz="1400" u="sng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FDC932-49F4-4B76-BDDA-603DDD78BE37}"/>
              </a:ext>
            </a:extLst>
          </p:cNvPr>
          <p:cNvSpPr txBox="1"/>
          <p:nvPr/>
        </p:nvSpPr>
        <p:spPr>
          <a:xfrm>
            <a:off x="1910634" y="5220394"/>
            <a:ext cx="2273207" cy="304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dirty="0" err="1"/>
              <a:t>Kb</a:t>
            </a:r>
            <a:r>
              <a:rPr lang="en-US" altLang="ko-KR" sz="1400" u="sng" dirty="0"/>
              <a:t> : 1234-xxxx-1234-xxxx</a:t>
            </a:r>
            <a:endParaRPr lang="ko-KR" altLang="en-US" sz="1400" u="sng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6C0CB4-A142-4FB1-A424-176A3DFC622A}"/>
              </a:ext>
            </a:extLst>
          </p:cNvPr>
          <p:cNvSpPr txBox="1"/>
          <p:nvPr/>
        </p:nvSpPr>
        <p:spPr>
          <a:xfrm>
            <a:off x="1910635" y="5831243"/>
            <a:ext cx="2273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u="sng" dirty="0" err="1"/>
              <a:t>Kb</a:t>
            </a:r>
            <a:r>
              <a:rPr lang="en-US" altLang="ko-KR" sz="1400" u="sng" dirty="0"/>
              <a:t> : 943202-xx-xxxxxx</a:t>
            </a:r>
            <a:endParaRPr lang="ko-KR" altLang="en-US" sz="1400" u="sng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E3617F2-74DD-468F-BCC5-49AA63905638}"/>
              </a:ext>
            </a:extLst>
          </p:cNvPr>
          <p:cNvSpPr/>
          <p:nvPr/>
        </p:nvSpPr>
        <p:spPr>
          <a:xfrm>
            <a:off x="3865168" y="4590059"/>
            <a:ext cx="218187" cy="1932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43BBC9-F245-40C7-BD67-ACD59070CE71}"/>
              </a:ext>
            </a:extLst>
          </p:cNvPr>
          <p:cNvSpPr txBox="1"/>
          <p:nvPr/>
        </p:nvSpPr>
        <p:spPr>
          <a:xfrm>
            <a:off x="2879888" y="2757671"/>
            <a:ext cx="37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C8D6AD-B828-4FB2-9720-C0032E18223C}"/>
              </a:ext>
            </a:extLst>
          </p:cNvPr>
          <p:cNvSpPr txBox="1"/>
          <p:nvPr/>
        </p:nvSpPr>
        <p:spPr>
          <a:xfrm>
            <a:off x="2806169" y="5721508"/>
            <a:ext cx="41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659A696-1E1B-47E3-91A4-D65449CD21F1}"/>
              </a:ext>
            </a:extLst>
          </p:cNvPr>
          <p:cNvSpPr/>
          <p:nvPr/>
        </p:nvSpPr>
        <p:spPr>
          <a:xfrm>
            <a:off x="1927111" y="6139046"/>
            <a:ext cx="2256731" cy="2700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배송지</a:t>
            </a:r>
            <a:r>
              <a:rPr lang="ko-KR" altLang="en-US" sz="1400" dirty="0">
                <a:solidFill>
                  <a:schemeClr val="bg1"/>
                </a:solidFill>
              </a:rPr>
              <a:t> 관리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E85D3A8-E7B4-47A1-8942-04B5364BA5DC}"/>
              </a:ext>
            </a:extLst>
          </p:cNvPr>
          <p:cNvSpPr txBox="1"/>
          <p:nvPr/>
        </p:nvSpPr>
        <p:spPr>
          <a:xfrm>
            <a:off x="2879888" y="3333077"/>
            <a:ext cx="37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C155A62-0B9F-4225-9343-CFA65531E1A4}"/>
              </a:ext>
            </a:extLst>
          </p:cNvPr>
          <p:cNvSpPr txBox="1"/>
          <p:nvPr/>
        </p:nvSpPr>
        <p:spPr>
          <a:xfrm>
            <a:off x="2879888" y="3897616"/>
            <a:ext cx="37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A8F6C8-D056-4123-861A-9D88CA9A98AD}"/>
              </a:ext>
            </a:extLst>
          </p:cNvPr>
          <p:cNvSpPr txBox="1"/>
          <p:nvPr/>
        </p:nvSpPr>
        <p:spPr>
          <a:xfrm>
            <a:off x="2879888" y="4450556"/>
            <a:ext cx="37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7AE750-68F4-4067-A236-498A47D561F9}"/>
              </a:ext>
            </a:extLst>
          </p:cNvPr>
          <p:cNvSpPr txBox="1"/>
          <p:nvPr/>
        </p:nvSpPr>
        <p:spPr>
          <a:xfrm>
            <a:off x="2879888" y="4876313"/>
            <a:ext cx="37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F8D055C-F09B-47B0-8746-75B4E4FC403B}"/>
              </a:ext>
            </a:extLst>
          </p:cNvPr>
          <p:cNvSpPr txBox="1"/>
          <p:nvPr/>
        </p:nvSpPr>
        <p:spPr>
          <a:xfrm>
            <a:off x="2879888" y="5471852"/>
            <a:ext cx="37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472524-0EAB-4CD5-9750-55853C349C83}"/>
              </a:ext>
            </a:extLst>
          </p:cNvPr>
          <p:cNvSpPr txBox="1"/>
          <p:nvPr/>
        </p:nvSpPr>
        <p:spPr>
          <a:xfrm>
            <a:off x="2933053" y="6056925"/>
            <a:ext cx="37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9.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74" name="표 4">
            <a:extLst>
              <a:ext uri="{FF2B5EF4-FFF2-40B4-BE49-F238E27FC236}">
                <a16:creationId xmlns:a16="http://schemas.microsoft.com/office/drawing/2014/main" id="{395FB461-DF7C-4BB6-B8CF-C42E15783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640109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75" name="표 7">
            <a:extLst>
              <a:ext uri="{FF2B5EF4-FFF2-40B4-BE49-F238E27FC236}">
                <a16:creationId xmlns:a16="http://schemas.microsoft.com/office/drawing/2014/main" id="{1849B3C7-9DF5-4C88-897D-7A5D1A883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276200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조경남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2020.04.14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80C975D5-85B7-454B-83AB-692B98FCAC83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78" name="object 9">
              <a:extLst>
                <a:ext uri="{FF2B5EF4-FFF2-40B4-BE49-F238E27FC236}">
                  <a16:creationId xmlns:a16="http://schemas.microsoft.com/office/drawing/2014/main" id="{2647D7DA-7A21-47DE-B901-61233622422E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13">
              <a:extLst>
                <a:ext uri="{FF2B5EF4-FFF2-40B4-BE49-F238E27FC236}">
                  <a16:creationId xmlns:a16="http://schemas.microsoft.com/office/drawing/2014/main" id="{3FA30782-E101-4A91-96A5-ACD9DD552F55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80" name="표 10">
            <a:extLst>
              <a:ext uri="{FF2B5EF4-FFF2-40B4-BE49-F238E27FC236}">
                <a16:creationId xmlns:a16="http://schemas.microsoft.com/office/drawing/2014/main" id="{82E4DBA1-8CB4-47BE-B747-BB51B2876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217272"/>
              </p:ext>
            </p:extLst>
          </p:nvPr>
        </p:nvGraphicFramePr>
        <p:xfrm>
          <a:off x="8914412" y="1028112"/>
          <a:ext cx="3277585" cy="58298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77712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799873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458515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/>
                        <a:t>내정보</a:t>
                      </a:r>
                      <a:r>
                        <a:rPr lang="ko-KR" altLang="en-US" sz="1200" b="1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61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100" dirty="0"/>
                        <a:t>통합 메뉴에서 내 정보 메뉴를 클릭 시 내 정보 페이지로 전환된다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61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100" dirty="0"/>
                        <a:t>회원의 프로필 사진을 확인할 수 있다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클릭 시 앨범사진이라 카메라로 변경 가능하다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643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아이디를 확인할 수 있습니다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440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100" dirty="0"/>
                        <a:t>이메일을 확인할 수 있으며 클릭 시 이메일 변경이 가능합니다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61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100" dirty="0"/>
                        <a:t>전화번호를 확인할 수 있으며 클릭 시 전화번호 변경이 가능합니다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  <a:tr h="61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100" dirty="0"/>
                        <a:t>알림을 클릭 시 </a:t>
                      </a:r>
                      <a:r>
                        <a:rPr lang="en-US" altLang="ko-KR" sz="1100" dirty="0"/>
                        <a:t>on/off</a:t>
                      </a:r>
                      <a:r>
                        <a:rPr lang="ko-KR" altLang="en-US" sz="1100" dirty="0"/>
                        <a:t> 기능이 있으며 체크박스로 그 유무를 알려준다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53561"/>
                  </a:ext>
                </a:extLst>
              </a:tr>
              <a:tr h="61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100" dirty="0"/>
                        <a:t>카드등록 메뉴 클릭 시 카드등록 화면 전환</a:t>
                      </a:r>
                      <a:endParaRPr lang="en-US" altLang="ko-KR" sz="110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51032"/>
                  </a:ext>
                </a:extLst>
              </a:tr>
              <a:tr h="61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100" dirty="0"/>
                        <a:t>계좌등록 메뉴 클릭 시 계좌등록 화면 전환</a:t>
                      </a:r>
                      <a:endParaRPr lang="en-US" altLang="ko-KR" sz="110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574017"/>
                  </a:ext>
                </a:extLst>
              </a:tr>
              <a:tr h="606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100" dirty="0" err="1"/>
                        <a:t>배송지</a:t>
                      </a:r>
                      <a:r>
                        <a:rPr lang="ko-KR" altLang="en-US" sz="1100" dirty="0"/>
                        <a:t> 관리 화면으로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358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84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BB16F6F-8711-4DFD-AFDB-E4A0866BA4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60" b="36134"/>
          <a:stretch/>
        </p:blipFill>
        <p:spPr>
          <a:xfrm>
            <a:off x="605146" y="1070605"/>
            <a:ext cx="747413" cy="4379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812AF6-A6A4-4D27-BFE2-28F23155F2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4902" y="772510"/>
            <a:ext cx="2817703" cy="5788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1/2 액자 9">
            <a:extLst>
              <a:ext uri="{FF2B5EF4-FFF2-40B4-BE49-F238E27FC236}">
                <a16:creationId xmlns:a16="http://schemas.microsoft.com/office/drawing/2014/main" id="{18F03924-4A9F-4CEF-9F00-CFFBBCD6664F}"/>
              </a:ext>
            </a:extLst>
          </p:cNvPr>
          <p:cNvSpPr/>
          <p:nvPr/>
        </p:nvSpPr>
        <p:spPr>
          <a:xfrm rot="18829083">
            <a:off x="3404692" y="912136"/>
            <a:ext cx="248721" cy="247810"/>
          </a:xfrm>
          <a:prstGeom prst="halfFrame">
            <a:avLst>
              <a:gd name="adj1" fmla="val 18333"/>
              <a:gd name="adj2" fmla="val 16667"/>
            </a:avLst>
          </a:prstGeom>
          <a:solidFill>
            <a:srgbClr val="D573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그림 22" descr="앉아있는, 테이블, 검은색, 모니터이(가) 표시된 사진&#10;&#10;자동 생성된 설명">
            <a:extLst>
              <a:ext uri="{FF2B5EF4-FFF2-40B4-BE49-F238E27FC236}">
                <a16:creationId xmlns:a16="http://schemas.microsoft.com/office/drawing/2014/main" id="{7E26F2C2-9295-41AF-BC48-459EA965E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11" y="1638036"/>
            <a:ext cx="1156444" cy="791399"/>
          </a:xfrm>
          <a:prstGeom prst="rect">
            <a:avLst/>
          </a:prstGeom>
        </p:spPr>
      </p:pic>
      <p:pic>
        <p:nvPicPr>
          <p:cNvPr id="25" name="그림 24" descr="실내, 노트북, 컴퓨터, 테이블이(가) 표시된 사진&#10;&#10;자동 생성된 설명">
            <a:extLst>
              <a:ext uri="{FF2B5EF4-FFF2-40B4-BE49-F238E27FC236}">
                <a16:creationId xmlns:a16="http://schemas.microsoft.com/office/drawing/2014/main" id="{E8D20540-232E-40CE-88F9-C8019C5C9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48" y="2800846"/>
            <a:ext cx="1135634" cy="83882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30FB97-44A7-4D4E-AF40-FA3B9368D5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22" y="1692233"/>
            <a:ext cx="273119" cy="26207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60926CF-FA54-40D8-8459-F34D72A0EA3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28" y="2785927"/>
            <a:ext cx="273119" cy="2620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98948A-C4D5-490E-B915-A7C162FFDF8E}"/>
              </a:ext>
            </a:extLst>
          </p:cNvPr>
          <p:cNvSpPr txBox="1"/>
          <p:nvPr/>
        </p:nvSpPr>
        <p:spPr>
          <a:xfrm>
            <a:off x="4625788" y="1577788"/>
            <a:ext cx="1443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경매이름 </a:t>
            </a:r>
            <a:r>
              <a:rPr lang="en-US" altLang="ko-KR" sz="1050" dirty="0"/>
              <a:t>:iphone12</a:t>
            </a:r>
            <a:endParaRPr lang="ko-KR" alt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003835-FC61-4B38-8CA6-29F6F0263BA4}"/>
              </a:ext>
            </a:extLst>
          </p:cNvPr>
          <p:cNvSpPr txBox="1"/>
          <p:nvPr/>
        </p:nvSpPr>
        <p:spPr>
          <a:xfrm>
            <a:off x="4625788" y="1775012"/>
            <a:ext cx="1443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시작가</a:t>
            </a:r>
            <a:r>
              <a:rPr lang="ko-KR" altLang="en-US" sz="1050" dirty="0"/>
              <a:t> </a:t>
            </a:r>
            <a:r>
              <a:rPr lang="en-US" altLang="ko-KR" sz="1050" dirty="0"/>
              <a:t>:950,000</a:t>
            </a:r>
            <a:endParaRPr lang="ko-KR" alt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45BC8B-92DD-4042-B379-10EC59873A81}"/>
              </a:ext>
            </a:extLst>
          </p:cNvPr>
          <p:cNvSpPr txBox="1"/>
          <p:nvPr/>
        </p:nvSpPr>
        <p:spPr>
          <a:xfrm>
            <a:off x="4625788" y="1981199"/>
            <a:ext cx="1443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판매자 </a:t>
            </a:r>
            <a:r>
              <a:rPr lang="en-US" altLang="ko-KR" sz="1050" dirty="0"/>
              <a:t>:</a:t>
            </a:r>
            <a:r>
              <a:rPr lang="en-US" altLang="ko-KR" sz="1050" dirty="0" err="1"/>
              <a:t>wjdrudwls</a:t>
            </a:r>
            <a:endParaRPr lang="ko-KR" altLang="en-US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BA923C-1B8C-4A35-B3FF-1B7AF7431235}"/>
              </a:ext>
            </a:extLst>
          </p:cNvPr>
          <p:cNvSpPr txBox="1"/>
          <p:nvPr/>
        </p:nvSpPr>
        <p:spPr>
          <a:xfrm>
            <a:off x="4616823" y="2196352"/>
            <a:ext cx="17122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경매 마감일 </a:t>
            </a:r>
            <a:r>
              <a:rPr lang="en-US" altLang="ko-KR" sz="1050" dirty="0"/>
              <a:t>: 16</a:t>
            </a:r>
            <a:r>
              <a:rPr lang="ko-KR" altLang="en-US" sz="1050" dirty="0" err="1"/>
              <a:t>일남음</a:t>
            </a:r>
            <a:endParaRPr lang="ko-KR" alt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5D65EA-91AD-41D4-8A87-05BF9AD902DD}"/>
              </a:ext>
            </a:extLst>
          </p:cNvPr>
          <p:cNvSpPr txBox="1"/>
          <p:nvPr/>
        </p:nvSpPr>
        <p:spPr>
          <a:xfrm>
            <a:off x="4616823" y="2770093"/>
            <a:ext cx="1550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경매이름 </a:t>
            </a:r>
            <a:r>
              <a:rPr lang="en-US" altLang="ko-KR" sz="1050" dirty="0"/>
              <a:t>:</a:t>
            </a:r>
            <a:r>
              <a:rPr lang="en-US" altLang="ko-KR" sz="1050" dirty="0" err="1"/>
              <a:t>ipad</a:t>
            </a:r>
            <a:r>
              <a:rPr lang="en-US" altLang="ko-KR" sz="1050" dirty="0"/>
              <a:t> 4</a:t>
            </a:r>
            <a:r>
              <a:rPr lang="ko-KR" altLang="en-US" sz="1050" dirty="0"/>
              <a:t>세대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99BCCD-1F96-4493-A812-684BB668E30C}"/>
              </a:ext>
            </a:extLst>
          </p:cNvPr>
          <p:cNvSpPr txBox="1"/>
          <p:nvPr/>
        </p:nvSpPr>
        <p:spPr>
          <a:xfrm>
            <a:off x="4616823" y="2967317"/>
            <a:ext cx="1443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시작가</a:t>
            </a:r>
            <a:r>
              <a:rPr lang="ko-KR" altLang="en-US" sz="1050" dirty="0"/>
              <a:t> </a:t>
            </a:r>
            <a:r>
              <a:rPr lang="en-US" altLang="ko-KR" sz="1050" dirty="0"/>
              <a:t>:1,350,000</a:t>
            </a:r>
            <a:endParaRPr lang="ko-KR" altLang="en-US" sz="105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CE7C1F-8AE9-4CFE-8FCF-E7B322EDAD27}"/>
              </a:ext>
            </a:extLst>
          </p:cNvPr>
          <p:cNvSpPr txBox="1"/>
          <p:nvPr/>
        </p:nvSpPr>
        <p:spPr>
          <a:xfrm>
            <a:off x="4616823" y="3173504"/>
            <a:ext cx="1443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판매자 </a:t>
            </a:r>
            <a:r>
              <a:rPr lang="en-US" altLang="ko-KR" sz="1050" dirty="0"/>
              <a:t>:</a:t>
            </a:r>
            <a:r>
              <a:rPr lang="en-US" altLang="ko-KR" sz="1050" dirty="0" err="1"/>
              <a:t>wjdrudwls</a:t>
            </a:r>
            <a:endParaRPr lang="ko-KR" altLang="en-US" sz="105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3CCBF4-0CD0-4960-8BB5-B8C915F1E325}"/>
              </a:ext>
            </a:extLst>
          </p:cNvPr>
          <p:cNvSpPr txBox="1"/>
          <p:nvPr/>
        </p:nvSpPr>
        <p:spPr>
          <a:xfrm>
            <a:off x="4607858" y="3388657"/>
            <a:ext cx="17122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경매 마감일 </a:t>
            </a:r>
            <a:r>
              <a:rPr lang="en-US" altLang="ko-KR" sz="1050" dirty="0"/>
              <a:t>: 5</a:t>
            </a:r>
            <a:r>
              <a:rPr lang="ko-KR" altLang="en-US" sz="1050" dirty="0" err="1"/>
              <a:t>일남음</a:t>
            </a:r>
            <a:endParaRPr lang="ko-KR" altLang="en-US" sz="10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CE16D7-51C1-44FC-A69E-B81AED20D037}"/>
              </a:ext>
            </a:extLst>
          </p:cNvPr>
          <p:cNvSpPr txBox="1"/>
          <p:nvPr/>
        </p:nvSpPr>
        <p:spPr>
          <a:xfrm>
            <a:off x="3541059" y="950257"/>
            <a:ext cx="1084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내관심</a:t>
            </a:r>
            <a:endParaRPr lang="ko-KR" altLang="en-US" sz="2000" dirty="0"/>
          </a:p>
        </p:txBody>
      </p:sp>
      <p:pic>
        <p:nvPicPr>
          <p:cNvPr id="53" name="그림 52" descr="전자기기, 앉아있는, 테이블, 컴퓨터이(가) 표시된 사진&#10;&#10;자동 생성된 설명">
            <a:extLst>
              <a:ext uri="{FF2B5EF4-FFF2-40B4-BE49-F238E27FC236}">
                <a16:creationId xmlns:a16="http://schemas.microsoft.com/office/drawing/2014/main" id="{731A9682-4F70-4A34-AFD1-E6F3F986C7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22" y="4108965"/>
            <a:ext cx="1022742" cy="71237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C610256-31F7-4B4C-8FA8-044BA734AC0F}"/>
              </a:ext>
            </a:extLst>
          </p:cNvPr>
          <p:cNvSpPr txBox="1"/>
          <p:nvPr/>
        </p:nvSpPr>
        <p:spPr>
          <a:xfrm>
            <a:off x="4571999" y="4034117"/>
            <a:ext cx="15508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경매이름 </a:t>
            </a:r>
            <a:r>
              <a:rPr lang="en-US" altLang="ko-KR" sz="1050" dirty="0"/>
              <a:t>:</a:t>
            </a:r>
            <a:r>
              <a:rPr lang="ko-KR" altLang="en-US" sz="1050" dirty="0"/>
              <a:t>맥북 </a:t>
            </a:r>
            <a:r>
              <a:rPr lang="en-US" altLang="ko-KR" sz="1050" dirty="0"/>
              <a:t>pro</a:t>
            </a:r>
            <a:endParaRPr lang="ko-KR" altLang="en-US" sz="10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DD541D-2870-4AA6-8D63-4621C325C378}"/>
              </a:ext>
            </a:extLst>
          </p:cNvPr>
          <p:cNvSpPr txBox="1"/>
          <p:nvPr/>
        </p:nvSpPr>
        <p:spPr>
          <a:xfrm>
            <a:off x="4571999" y="4231341"/>
            <a:ext cx="1443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시작가</a:t>
            </a:r>
            <a:r>
              <a:rPr lang="ko-KR" altLang="en-US" sz="1050" dirty="0"/>
              <a:t> </a:t>
            </a:r>
            <a:r>
              <a:rPr lang="en-US" altLang="ko-KR" sz="1050" dirty="0"/>
              <a:t>:1,700,000</a:t>
            </a:r>
            <a:endParaRPr lang="ko-KR" altLang="en-US" sz="105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3B9035-979C-4BBF-A1F3-A2B5ED495B59}"/>
              </a:ext>
            </a:extLst>
          </p:cNvPr>
          <p:cNvSpPr txBox="1"/>
          <p:nvPr/>
        </p:nvSpPr>
        <p:spPr>
          <a:xfrm>
            <a:off x="4571999" y="4437528"/>
            <a:ext cx="14433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판매자 </a:t>
            </a:r>
            <a:r>
              <a:rPr lang="en-US" altLang="ko-KR" sz="1050" dirty="0"/>
              <a:t>:</a:t>
            </a:r>
            <a:r>
              <a:rPr lang="en-US" altLang="ko-KR" sz="1050" dirty="0" err="1"/>
              <a:t>wjdrudwls</a:t>
            </a:r>
            <a:endParaRPr lang="ko-KR" altLang="en-US" sz="105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FC342D-AE1F-4022-9B9B-2125CC0743EA}"/>
              </a:ext>
            </a:extLst>
          </p:cNvPr>
          <p:cNvSpPr txBox="1"/>
          <p:nvPr/>
        </p:nvSpPr>
        <p:spPr>
          <a:xfrm>
            <a:off x="4563034" y="4652681"/>
            <a:ext cx="17122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경매 마감일 </a:t>
            </a:r>
            <a:r>
              <a:rPr lang="en-US" altLang="ko-KR" sz="1050" dirty="0"/>
              <a:t>: 2</a:t>
            </a:r>
            <a:r>
              <a:rPr lang="ko-KR" altLang="en-US" sz="1050" dirty="0" err="1"/>
              <a:t>일남음</a:t>
            </a:r>
            <a:endParaRPr lang="ko-KR" altLang="en-US" sz="1050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BE55904-F036-4E06-9276-615FACE896D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99" y="4032021"/>
            <a:ext cx="273119" cy="262073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237EE947-5E2A-41FC-9FC9-7DC3DD7830EB}"/>
              </a:ext>
            </a:extLst>
          </p:cNvPr>
          <p:cNvSpPr/>
          <p:nvPr/>
        </p:nvSpPr>
        <p:spPr>
          <a:xfrm>
            <a:off x="546847" y="3917576"/>
            <a:ext cx="896471" cy="81578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3CF6E2-6F3B-4919-A9CA-D3A7DD0333D5}"/>
              </a:ext>
            </a:extLst>
          </p:cNvPr>
          <p:cNvSpPr txBox="1"/>
          <p:nvPr/>
        </p:nvSpPr>
        <p:spPr>
          <a:xfrm>
            <a:off x="242048" y="382792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D635F33-2075-4986-9313-EB821E77BB41}"/>
              </a:ext>
            </a:extLst>
          </p:cNvPr>
          <p:cNvSpPr/>
          <p:nvPr/>
        </p:nvSpPr>
        <p:spPr>
          <a:xfrm>
            <a:off x="3316941" y="2477885"/>
            <a:ext cx="2805953" cy="86021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5B18407-4C98-4C29-B325-9C4DCC1FEB27}"/>
              </a:ext>
            </a:extLst>
          </p:cNvPr>
          <p:cNvSpPr/>
          <p:nvPr/>
        </p:nvSpPr>
        <p:spPr>
          <a:xfrm>
            <a:off x="3316941" y="3777768"/>
            <a:ext cx="2805953" cy="86021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E4071474-C16B-4924-92F5-6B1D14927D63}"/>
              </a:ext>
            </a:extLst>
          </p:cNvPr>
          <p:cNvSpPr/>
          <p:nvPr/>
        </p:nvSpPr>
        <p:spPr>
          <a:xfrm>
            <a:off x="1792941" y="4249271"/>
            <a:ext cx="1174377" cy="295835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E5E28E7-43C4-42FC-A1A5-B9722454382B}"/>
              </a:ext>
            </a:extLst>
          </p:cNvPr>
          <p:cNvSpPr/>
          <p:nvPr/>
        </p:nvSpPr>
        <p:spPr>
          <a:xfrm>
            <a:off x="3523130" y="2739773"/>
            <a:ext cx="340659" cy="344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E28DA4-832B-496B-814A-DEA528228764}"/>
              </a:ext>
            </a:extLst>
          </p:cNvPr>
          <p:cNvSpPr txBox="1"/>
          <p:nvPr/>
        </p:nvSpPr>
        <p:spPr>
          <a:xfrm>
            <a:off x="3272118" y="252804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D360A25-6A8B-4603-8BD6-D6837B19730D}"/>
              </a:ext>
            </a:extLst>
          </p:cNvPr>
          <p:cNvSpPr/>
          <p:nvPr/>
        </p:nvSpPr>
        <p:spPr>
          <a:xfrm>
            <a:off x="4500283" y="3915633"/>
            <a:ext cx="1595717" cy="123010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83F5B1-8FFD-4269-AE87-EEEFF383480D}"/>
              </a:ext>
            </a:extLst>
          </p:cNvPr>
          <p:cNvSpPr txBox="1"/>
          <p:nvPr/>
        </p:nvSpPr>
        <p:spPr>
          <a:xfrm>
            <a:off x="4428565" y="366656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D3F79B13-22DD-4533-8249-2AECD8621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461057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내 관심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39" name="표 7">
            <a:extLst>
              <a:ext uri="{FF2B5EF4-FFF2-40B4-BE49-F238E27FC236}">
                <a16:creationId xmlns:a16="http://schemas.microsoft.com/office/drawing/2014/main" id="{B465826C-5FF7-4731-9859-B2E257CBF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417628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최진웅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2020.04.14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4454F377-26BE-45B2-876F-B085F92FBF70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45" name="object 9">
              <a:extLst>
                <a:ext uri="{FF2B5EF4-FFF2-40B4-BE49-F238E27FC236}">
                  <a16:creationId xmlns:a16="http://schemas.microsoft.com/office/drawing/2014/main" id="{7DD1BE40-8036-40F9-8253-BFDCFF50C074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13">
              <a:extLst>
                <a:ext uri="{FF2B5EF4-FFF2-40B4-BE49-F238E27FC236}">
                  <a16:creationId xmlns:a16="http://schemas.microsoft.com/office/drawing/2014/main" id="{E01B6941-0B68-4B9B-A0EE-60FD308156DB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49" name="표 10">
            <a:extLst>
              <a:ext uri="{FF2B5EF4-FFF2-40B4-BE49-F238E27FC236}">
                <a16:creationId xmlns:a16="http://schemas.microsoft.com/office/drawing/2014/main" id="{685C36D0-675F-4CF9-BD10-6D0542A00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421537"/>
              </p:ext>
            </p:extLst>
          </p:nvPr>
        </p:nvGraphicFramePr>
        <p:xfrm>
          <a:off x="8914412" y="1028112"/>
          <a:ext cx="3277587" cy="582988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5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2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665116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내 관심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59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통합 메뉴에서 내 관심 항목을 클릭하게 되면 </a:t>
                      </a:r>
                      <a:r>
                        <a:rPr lang="ko-KR" altLang="en-US" sz="1400" dirty="0" err="1"/>
                        <a:t>이와같은</a:t>
                      </a:r>
                      <a:r>
                        <a:rPr lang="ko-KR" altLang="en-US" sz="1400" dirty="0"/>
                        <a:t> 화면이 </a:t>
                      </a:r>
                      <a:r>
                        <a:rPr lang="ko-KR" altLang="en-US" sz="1400" dirty="0" err="1"/>
                        <a:t>나타나게됩니다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45448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 err="1"/>
                        <a:t>내관심</a:t>
                      </a:r>
                      <a:r>
                        <a:rPr lang="ko-KR" altLang="en-US" sz="1400" dirty="0"/>
                        <a:t> 페이지에는 상품에서 </a:t>
                      </a:r>
                      <a:r>
                        <a:rPr lang="ko-KR" altLang="en-US" sz="1400" dirty="0" err="1"/>
                        <a:t>보시다시피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즐겨찾기를</a:t>
                      </a:r>
                      <a:r>
                        <a:rPr lang="ko-KR" altLang="en-US" sz="1400" dirty="0"/>
                        <a:t> 표시하는 하트부분을 클릭하여 빨간색 하트로 변경되었습니다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102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경매이름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시작가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판매자 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경매 마감일 정도의 간단한 정보만 </a:t>
                      </a:r>
                      <a:r>
                        <a:rPr lang="ko-KR" altLang="en-US" sz="1400" dirty="0" err="1"/>
                        <a:t>노출되게됩니다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08692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33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39CB89-5C52-46C2-A64F-CF2107B2802B}"/>
              </a:ext>
            </a:extLst>
          </p:cNvPr>
          <p:cNvSpPr/>
          <p:nvPr/>
        </p:nvSpPr>
        <p:spPr>
          <a:xfrm>
            <a:off x="370455" y="1721646"/>
            <a:ext cx="3179567" cy="48759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59E115-0FD9-4B2D-81AB-C2508785C7D2}"/>
              </a:ext>
            </a:extLst>
          </p:cNvPr>
          <p:cNvCxnSpPr/>
          <p:nvPr/>
        </p:nvCxnSpPr>
        <p:spPr>
          <a:xfrm>
            <a:off x="914394" y="1712681"/>
            <a:ext cx="0" cy="489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12A9DCD-A250-4247-BBD3-FEC36006D568}"/>
              </a:ext>
            </a:extLst>
          </p:cNvPr>
          <p:cNvSpPr txBox="1"/>
          <p:nvPr/>
        </p:nvSpPr>
        <p:spPr>
          <a:xfrm>
            <a:off x="908515" y="1722066"/>
            <a:ext cx="79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SNS</a:t>
            </a:r>
            <a:endParaRPr lang="ko-KR" altLang="en-US" sz="28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2A1184B-A975-4E66-921C-C810140913BE}"/>
              </a:ext>
            </a:extLst>
          </p:cNvPr>
          <p:cNvCxnSpPr>
            <a:cxnSpLocks/>
          </p:cNvCxnSpPr>
          <p:nvPr/>
        </p:nvCxnSpPr>
        <p:spPr>
          <a:xfrm flipH="1">
            <a:off x="903901" y="2188274"/>
            <a:ext cx="2646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F0F3417C-B4DD-468A-9EB6-B967A5AEBE33}"/>
              </a:ext>
            </a:extLst>
          </p:cNvPr>
          <p:cNvSpPr/>
          <p:nvPr/>
        </p:nvSpPr>
        <p:spPr>
          <a:xfrm>
            <a:off x="966270" y="2298355"/>
            <a:ext cx="562055" cy="56205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48B026-3E63-48E5-895E-94E0F304200B}"/>
              </a:ext>
            </a:extLst>
          </p:cNvPr>
          <p:cNvSpPr txBox="1"/>
          <p:nvPr/>
        </p:nvSpPr>
        <p:spPr>
          <a:xfrm>
            <a:off x="1528332" y="2421287"/>
            <a:ext cx="7293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판매자</a:t>
            </a:r>
            <a:r>
              <a:rPr lang="en-US" altLang="ko-KR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C051C11-43DB-4126-AA07-70C4EE9419EF}"/>
              </a:ext>
            </a:extLst>
          </p:cNvPr>
          <p:cNvCxnSpPr>
            <a:cxnSpLocks/>
          </p:cNvCxnSpPr>
          <p:nvPr/>
        </p:nvCxnSpPr>
        <p:spPr>
          <a:xfrm flipH="1">
            <a:off x="903901" y="2933251"/>
            <a:ext cx="2646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ECD308AD-D812-49B3-9B86-60364F80527D}"/>
              </a:ext>
            </a:extLst>
          </p:cNvPr>
          <p:cNvSpPr/>
          <p:nvPr/>
        </p:nvSpPr>
        <p:spPr>
          <a:xfrm>
            <a:off x="999489" y="3696860"/>
            <a:ext cx="443754" cy="4437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0F1085B9-8067-466F-9A0C-05ADE380AEE7}"/>
              </a:ext>
            </a:extLst>
          </p:cNvPr>
          <p:cNvCxnSpPr>
            <a:cxnSpLocks/>
          </p:cNvCxnSpPr>
          <p:nvPr/>
        </p:nvCxnSpPr>
        <p:spPr>
          <a:xfrm flipH="1">
            <a:off x="903901" y="3608771"/>
            <a:ext cx="2646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9FDBFCC-B735-4755-A8F4-60EBF2CF9525}"/>
              </a:ext>
            </a:extLst>
          </p:cNvPr>
          <p:cNvCxnSpPr>
            <a:cxnSpLocks/>
          </p:cNvCxnSpPr>
          <p:nvPr/>
        </p:nvCxnSpPr>
        <p:spPr>
          <a:xfrm flipH="1">
            <a:off x="903901" y="4223106"/>
            <a:ext cx="2646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7CF0E1F-47A5-4941-A99E-521EB722A119}"/>
              </a:ext>
            </a:extLst>
          </p:cNvPr>
          <p:cNvCxnSpPr>
            <a:cxnSpLocks/>
          </p:cNvCxnSpPr>
          <p:nvPr/>
        </p:nvCxnSpPr>
        <p:spPr>
          <a:xfrm flipH="1">
            <a:off x="903901" y="4826216"/>
            <a:ext cx="2646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BFC4806-A6D1-49FF-AAF4-9381F097044D}"/>
              </a:ext>
            </a:extLst>
          </p:cNvPr>
          <p:cNvSpPr txBox="1"/>
          <p:nvPr/>
        </p:nvSpPr>
        <p:spPr>
          <a:xfrm>
            <a:off x="1444793" y="3035330"/>
            <a:ext cx="721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구매자</a:t>
            </a:r>
            <a:r>
              <a:rPr lang="en-US" altLang="ko-KR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9C3A02E-0410-480B-BFBD-D9744F42A901}"/>
              </a:ext>
            </a:extLst>
          </p:cNvPr>
          <p:cNvSpPr txBox="1"/>
          <p:nvPr/>
        </p:nvSpPr>
        <p:spPr>
          <a:xfrm>
            <a:off x="1492471" y="3783740"/>
            <a:ext cx="721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구매자</a:t>
            </a:r>
            <a:r>
              <a:rPr lang="en-US" altLang="ko-KR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4B0858C-9BEF-4691-A20E-BACF1AE46060}"/>
              </a:ext>
            </a:extLst>
          </p:cNvPr>
          <p:cNvSpPr txBox="1"/>
          <p:nvPr/>
        </p:nvSpPr>
        <p:spPr>
          <a:xfrm>
            <a:off x="1501437" y="4373968"/>
            <a:ext cx="64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구매자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282BFA-38B5-413F-9EA9-B57508352A1E}"/>
              </a:ext>
            </a:extLst>
          </p:cNvPr>
          <p:cNvSpPr txBox="1"/>
          <p:nvPr/>
        </p:nvSpPr>
        <p:spPr>
          <a:xfrm>
            <a:off x="1492471" y="5024925"/>
            <a:ext cx="7217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구매자</a:t>
            </a:r>
            <a:r>
              <a:rPr lang="en-US" altLang="ko-KR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72FF850-B866-4B12-832A-5D709962E86F}"/>
              </a:ext>
            </a:extLst>
          </p:cNvPr>
          <p:cNvSpPr/>
          <p:nvPr/>
        </p:nvSpPr>
        <p:spPr>
          <a:xfrm>
            <a:off x="999489" y="3093723"/>
            <a:ext cx="443754" cy="4437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E228737-0EE4-482C-AA4B-589C5BB40AC7}"/>
              </a:ext>
            </a:extLst>
          </p:cNvPr>
          <p:cNvSpPr/>
          <p:nvPr/>
        </p:nvSpPr>
        <p:spPr>
          <a:xfrm>
            <a:off x="999489" y="4296401"/>
            <a:ext cx="443754" cy="4437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45DA876-3417-4453-A694-5E79EC059FCE}"/>
              </a:ext>
            </a:extLst>
          </p:cNvPr>
          <p:cNvSpPr/>
          <p:nvPr/>
        </p:nvSpPr>
        <p:spPr>
          <a:xfrm>
            <a:off x="990524" y="4921735"/>
            <a:ext cx="443754" cy="4437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D80462-461F-434E-AD34-08AF2CACE1AF}"/>
              </a:ext>
            </a:extLst>
          </p:cNvPr>
          <p:cNvSpPr txBox="1"/>
          <p:nvPr/>
        </p:nvSpPr>
        <p:spPr>
          <a:xfrm>
            <a:off x="1783932" y="1420911"/>
            <a:ext cx="2970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모바일앱</a:t>
            </a:r>
            <a:r>
              <a:rPr lang="ko-KR" altLang="en-US" sz="1100" dirty="0"/>
              <a:t> 화면</a:t>
            </a:r>
            <a:r>
              <a:rPr lang="en-US" altLang="ko-KR" sz="1100" dirty="0"/>
              <a:t>(</a:t>
            </a:r>
            <a:r>
              <a:rPr lang="ko-KR" altLang="en-US" sz="1100" dirty="0"/>
              <a:t>드래그해서 화면이동가능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206ACA-0DFC-428C-84FC-314BF70D8B93}"/>
              </a:ext>
            </a:extLst>
          </p:cNvPr>
          <p:cNvSpPr/>
          <p:nvPr/>
        </p:nvSpPr>
        <p:spPr>
          <a:xfrm>
            <a:off x="340662" y="1721646"/>
            <a:ext cx="564764" cy="4875912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 descr="교통이(가) 표시된 사진&#10;&#10;자동 생성된 설명">
            <a:extLst>
              <a:ext uri="{FF2B5EF4-FFF2-40B4-BE49-F238E27FC236}">
                <a16:creationId xmlns:a16="http://schemas.microsoft.com/office/drawing/2014/main" id="{88C6B02D-8127-43EF-8E84-0E623B392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4" y="1703746"/>
            <a:ext cx="604028" cy="54215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7FD15D6-4D91-4AA8-839A-FB8A95B93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57" y="1708659"/>
            <a:ext cx="477958" cy="477958"/>
          </a:xfrm>
          <a:prstGeom prst="rect">
            <a:avLst/>
          </a:prstGeom>
        </p:spPr>
      </p:pic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93653FCD-FFE0-4324-A66B-5770579DDAF9}"/>
              </a:ext>
            </a:extLst>
          </p:cNvPr>
          <p:cNvCxnSpPr>
            <a:cxnSpLocks/>
          </p:cNvCxnSpPr>
          <p:nvPr/>
        </p:nvCxnSpPr>
        <p:spPr>
          <a:xfrm flipV="1">
            <a:off x="1528325" y="1731696"/>
            <a:ext cx="2461048" cy="6895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1C180C77-2F38-4FA6-8AC3-1086235C4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2" y="2247718"/>
            <a:ext cx="602412" cy="492640"/>
          </a:xfrm>
          <a:prstGeom prst="rect">
            <a:avLst/>
          </a:prstGeom>
        </p:spPr>
      </p:pic>
      <p:pic>
        <p:nvPicPr>
          <p:cNvPr id="2" name="그래픽 1" descr="돋보기">
            <a:extLst>
              <a:ext uri="{FF2B5EF4-FFF2-40B4-BE49-F238E27FC236}">
                <a16:creationId xmlns:a16="http://schemas.microsoft.com/office/drawing/2014/main" id="{26876AF2-7513-4D77-84E2-4E1E4D1D5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7826" y="1780890"/>
            <a:ext cx="333347" cy="3297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A1A102-4C12-41E8-8E94-58521099FA10}"/>
              </a:ext>
            </a:extLst>
          </p:cNvPr>
          <p:cNvSpPr/>
          <p:nvPr/>
        </p:nvSpPr>
        <p:spPr>
          <a:xfrm>
            <a:off x="589631" y="858201"/>
            <a:ext cx="3066882" cy="380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래픽 6" descr="돋보기">
            <a:extLst>
              <a:ext uri="{FF2B5EF4-FFF2-40B4-BE49-F238E27FC236}">
                <a16:creationId xmlns:a16="http://schemas.microsoft.com/office/drawing/2014/main" id="{8D80584C-9E41-4D5D-AB9F-73EE75F22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32804" y="881770"/>
            <a:ext cx="333347" cy="329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97995-6394-4F60-BB06-74EB1D2E67C6}"/>
              </a:ext>
            </a:extLst>
          </p:cNvPr>
          <p:cNvSpPr txBox="1"/>
          <p:nvPr/>
        </p:nvSpPr>
        <p:spPr>
          <a:xfrm>
            <a:off x="727196" y="87438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A9A9A9"/>
                </a:solidFill>
              </a:rPr>
              <a:t>아이디검색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EB770EE-4EE4-4562-BE41-2C3DE3CE7010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 flipV="1">
            <a:off x="589630" y="1048363"/>
            <a:ext cx="2218195" cy="897409"/>
          </a:xfrm>
          <a:prstGeom prst="bentConnector3">
            <a:avLst>
              <a:gd name="adj1" fmla="val -1140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D97BBAE-C702-4FD9-B873-C9E7C8DE6B5B}"/>
              </a:ext>
            </a:extLst>
          </p:cNvPr>
          <p:cNvSpPr txBox="1"/>
          <p:nvPr/>
        </p:nvSpPr>
        <p:spPr>
          <a:xfrm>
            <a:off x="4946912" y="1866994"/>
            <a:ext cx="1037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이명기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3F1144-BBE8-4194-9AA0-57903E02873A}"/>
              </a:ext>
            </a:extLst>
          </p:cNvPr>
          <p:cNvSpPr txBox="1"/>
          <p:nvPr/>
        </p:nvSpPr>
        <p:spPr>
          <a:xfrm>
            <a:off x="4960349" y="1900989"/>
            <a:ext cx="1127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판매자</a:t>
            </a:r>
            <a:r>
              <a:rPr lang="en-US" altLang="ko-KR" sz="20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45A2C03D-B46A-4475-84C9-38298C7C1DA9}"/>
              </a:ext>
            </a:extLst>
          </p:cNvPr>
          <p:cNvSpPr/>
          <p:nvPr/>
        </p:nvSpPr>
        <p:spPr>
          <a:xfrm rot="10800000">
            <a:off x="6725438" y="1785394"/>
            <a:ext cx="214544" cy="19390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669775-23E5-42E0-8B22-8F87F9BCC425}"/>
              </a:ext>
            </a:extLst>
          </p:cNvPr>
          <p:cNvSpPr/>
          <p:nvPr/>
        </p:nvSpPr>
        <p:spPr>
          <a:xfrm>
            <a:off x="4085825" y="1864126"/>
            <a:ext cx="3179567" cy="48759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FAB111E-CD83-4D09-939F-698A32CA6DD8}"/>
              </a:ext>
            </a:extLst>
          </p:cNvPr>
          <p:cNvCxnSpPr>
            <a:cxnSpLocks/>
          </p:cNvCxnSpPr>
          <p:nvPr/>
        </p:nvCxnSpPr>
        <p:spPr>
          <a:xfrm flipH="1">
            <a:off x="4085826" y="2453417"/>
            <a:ext cx="31795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B2E5C80A-7346-4930-9723-0429A998D72A}"/>
              </a:ext>
            </a:extLst>
          </p:cNvPr>
          <p:cNvSpPr/>
          <p:nvPr/>
        </p:nvSpPr>
        <p:spPr>
          <a:xfrm>
            <a:off x="4183389" y="1910325"/>
            <a:ext cx="510554" cy="5105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5" name="그림 84" descr="사람, 남자, 실내, 미소이(가) 표시된 사진&#10;&#10;자동 생성된 설명">
            <a:extLst>
              <a:ext uri="{FF2B5EF4-FFF2-40B4-BE49-F238E27FC236}">
                <a16:creationId xmlns:a16="http://schemas.microsoft.com/office/drawing/2014/main" id="{08EB878F-255F-4413-8F43-D3FEC10C4C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893" y="1978857"/>
            <a:ext cx="344954" cy="35730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CDC63C1-7ACC-4F56-879F-21E51FA02377}"/>
              </a:ext>
            </a:extLst>
          </p:cNvPr>
          <p:cNvSpPr txBox="1"/>
          <p:nvPr/>
        </p:nvSpPr>
        <p:spPr>
          <a:xfrm>
            <a:off x="4693943" y="2028472"/>
            <a:ext cx="1127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판매자</a:t>
            </a:r>
            <a:r>
              <a:rPr lang="en-US" altLang="ko-KR" sz="12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EF95C15-EF1C-43CE-818B-8BC865F0F03F}"/>
              </a:ext>
            </a:extLst>
          </p:cNvPr>
          <p:cNvSpPr/>
          <p:nvPr/>
        </p:nvSpPr>
        <p:spPr>
          <a:xfrm>
            <a:off x="4183389" y="2486649"/>
            <a:ext cx="346619" cy="346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2" name="그림 91" descr="사람, 남자, 실내, 미소이(가) 표시된 사진&#10;&#10;자동 생성된 설명">
            <a:extLst>
              <a:ext uri="{FF2B5EF4-FFF2-40B4-BE49-F238E27FC236}">
                <a16:creationId xmlns:a16="http://schemas.microsoft.com/office/drawing/2014/main" id="{97CB927A-03B2-45C8-B3B0-525986B520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16" y="2523023"/>
            <a:ext cx="234192" cy="24257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0B76D76-A5D1-4AC2-AF3C-B2A2AC1600D8}"/>
              </a:ext>
            </a:extLst>
          </p:cNvPr>
          <p:cNvSpPr txBox="1"/>
          <p:nvPr/>
        </p:nvSpPr>
        <p:spPr>
          <a:xfrm>
            <a:off x="4514648" y="2520832"/>
            <a:ext cx="765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판매자</a:t>
            </a:r>
            <a:r>
              <a:rPr lang="en-US" altLang="ko-KR" sz="12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FD24572-B5E5-4ACB-9F37-554B7CB10F66}"/>
              </a:ext>
            </a:extLst>
          </p:cNvPr>
          <p:cNvGrpSpPr/>
          <p:nvPr/>
        </p:nvGrpSpPr>
        <p:grpSpPr>
          <a:xfrm>
            <a:off x="4231761" y="2842657"/>
            <a:ext cx="1159574" cy="408546"/>
            <a:chOff x="4473808" y="2977131"/>
            <a:chExt cx="1733317" cy="61068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3F431D7-C51D-40E3-883C-CABB86F7C27A}"/>
                </a:ext>
              </a:extLst>
            </p:cNvPr>
            <p:cNvSpPr/>
            <p:nvPr/>
          </p:nvSpPr>
          <p:spPr>
            <a:xfrm>
              <a:off x="4473808" y="3112672"/>
              <a:ext cx="1733317" cy="4751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6" name="이등변 삼각형 95">
              <a:extLst>
                <a:ext uri="{FF2B5EF4-FFF2-40B4-BE49-F238E27FC236}">
                  <a16:creationId xmlns:a16="http://schemas.microsoft.com/office/drawing/2014/main" id="{5802FBB6-FFAD-427F-B6F8-F5415FC5F5B1}"/>
                </a:ext>
              </a:extLst>
            </p:cNvPr>
            <p:cNvSpPr/>
            <p:nvPr/>
          </p:nvSpPr>
          <p:spPr>
            <a:xfrm>
              <a:off x="4473808" y="2977131"/>
              <a:ext cx="220135" cy="1401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04938BD-767F-432E-972D-66D5A0BFC78A}"/>
              </a:ext>
            </a:extLst>
          </p:cNvPr>
          <p:cNvGrpSpPr/>
          <p:nvPr/>
        </p:nvGrpSpPr>
        <p:grpSpPr>
          <a:xfrm flipH="1">
            <a:off x="5941466" y="3479153"/>
            <a:ext cx="1194436" cy="418114"/>
            <a:chOff x="4473808" y="2977131"/>
            <a:chExt cx="1733317" cy="610689"/>
          </a:xfrm>
          <a:solidFill>
            <a:srgbClr val="FFFF00"/>
          </a:solidFill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D4C3D7E-4F64-4077-B166-7309CD2C1E76}"/>
                </a:ext>
              </a:extLst>
            </p:cNvPr>
            <p:cNvSpPr/>
            <p:nvPr/>
          </p:nvSpPr>
          <p:spPr>
            <a:xfrm>
              <a:off x="4473808" y="3112672"/>
              <a:ext cx="1733317" cy="47514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6671AC59-491F-44D3-8C40-A873E21BAFA7}"/>
                </a:ext>
              </a:extLst>
            </p:cNvPr>
            <p:cNvSpPr/>
            <p:nvPr/>
          </p:nvSpPr>
          <p:spPr>
            <a:xfrm>
              <a:off x="4473808" y="2977131"/>
              <a:ext cx="220135" cy="14018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2A5AB4CB-528A-458C-8541-22DEEC913532}"/>
              </a:ext>
            </a:extLst>
          </p:cNvPr>
          <p:cNvSpPr txBox="1"/>
          <p:nvPr/>
        </p:nvSpPr>
        <p:spPr>
          <a:xfrm>
            <a:off x="4190001" y="3258922"/>
            <a:ext cx="689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오후 </a:t>
            </a:r>
            <a:r>
              <a:rPr lang="en-US" altLang="ko-KR" sz="800" dirty="0"/>
              <a:t>4:20</a:t>
            </a:r>
            <a:endParaRPr lang="ko-KR" altLang="en-US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5166150-AD33-467D-8B3F-A400612BB8AF}"/>
              </a:ext>
            </a:extLst>
          </p:cNvPr>
          <p:cNvSpPr txBox="1"/>
          <p:nvPr/>
        </p:nvSpPr>
        <p:spPr>
          <a:xfrm>
            <a:off x="6577499" y="3965253"/>
            <a:ext cx="689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오후 </a:t>
            </a:r>
            <a:r>
              <a:rPr lang="en-US" altLang="ko-KR" sz="800" dirty="0"/>
              <a:t>4:27</a:t>
            </a:r>
            <a:endParaRPr lang="ko-KR" altLang="en-US" sz="800" dirty="0"/>
          </a:p>
        </p:txBody>
      </p:sp>
      <p:pic>
        <p:nvPicPr>
          <p:cNvPr id="103" name="그림 102" descr="쌍, 신발, 앉아있는, 휴대폰이(가) 표시된 사진&#10;&#10;자동 생성된 설명">
            <a:extLst>
              <a:ext uri="{FF2B5EF4-FFF2-40B4-BE49-F238E27FC236}">
                <a16:creationId xmlns:a16="http://schemas.microsoft.com/office/drawing/2014/main" id="{2C73BA66-BB8E-4324-A144-B486C3BF9E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92" y="4148689"/>
            <a:ext cx="1117524" cy="1119581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37F2A89E-2204-4E4F-B4FA-3160E0C6C956}"/>
              </a:ext>
            </a:extLst>
          </p:cNvPr>
          <p:cNvSpPr txBox="1"/>
          <p:nvPr/>
        </p:nvSpPr>
        <p:spPr>
          <a:xfrm>
            <a:off x="4284437" y="5359208"/>
            <a:ext cx="689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오후 </a:t>
            </a:r>
            <a:r>
              <a:rPr lang="en-US" altLang="ko-KR" sz="800" dirty="0"/>
              <a:t>4:30</a:t>
            </a:r>
            <a:endParaRPr lang="ko-KR" altLang="en-US" sz="8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93CE9DD-1D50-497B-B300-96C1DFF60FF6}"/>
              </a:ext>
            </a:extLst>
          </p:cNvPr>
          <p:cNvSpPr/>
          <p:nvPr/>
        </p:nvSpPr>
        <p:spPr>
          <a:xfrm>
            <a:off x="4089471" y="6264336"/>
            <a:ext cx="3175921" cy="4748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1F4AF201-5948-422E-A6D4-4245CA0FF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72" y="6295468"/>
            <a:ext cx="430006" cy="430006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2E1B3304-B3CB-4E8E-9A8A-AD579EF7A4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42" y="6263021"/>
            <a:ext cx="430006" cy="430006"/>
          </a:xfrm>
          <a:prstGeom prst="rect">
            <a:avLst/>
          </a:prstGeom>
        </p:spPr>
      </p:pic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C9F0A464-FE95-49CD-B3B9-961516F59011}"/>
              </a:ext>
            </a:extLst>
          </p:cNvPr>
          <p:cNvCxnSpPr>
            <a:cxnSpLocks/>
          </p:cNvCxnSpPr>
          <p:nvPr/>
        </p:nvCxnSpPr>
        <p:spPr>
          <a:xfrm>
            <a:off x="5235310" y="6273301"/>
            <a:ext cx="0" cy="468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4A5D88DE-3179-47B7-A2EF-26914D835782}"/>
              </a:ext>
            </a:extLst>
          </p:cNvPr>
          <p:cNvCxnSpPr>
            <a:cxnSpLocks/>
            <a:stCxn id="112" idx="0"/>
            <a:endCxn id="113" idx="1"/>
          </p:cNvCxnSpPr>
          <p:nvPr/>
        </p:nvCxnSpPr>
        <p:spPr>
          <a:xfrm rot="16200000" flipH="1" flipV="1">
            <a:off x="4429131" y="6022179"/>
            <a:ext cx="182556" cy="729133"/>
          </a:xfrm>
          <a:prstGeom prst="bentConnector4">
            <a:avLst>
              <a:gd name="adj1" fmla="val -142996"/>
              <a:gd name="adj2" fmla="val 131352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E062F9CC-2341-4EEE-83C0-D4E3B7D5200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07451" y="5191712"/>
            <a:ext cx="1408797" cy="388545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화살표: 오른쪽 130">
            <a:extLst>
              <a:ext uri="{FF2B5EF4-FFF2-40B4-BE49-F238E27FC236}">
                <a16:creationId xmlns:a16="http://schemas.microsoft.com/office/drawing/2014/main" id="{D95D1989-6810-4188-92A3-CCDF1C13E3FA}"/>
              </a:ext>
            </a:extLst>
          </p:cNvPr>
          <p:cNvSpPr/>
          <p:nvPr/>
        </p:nvSpPr>
        <p:spPr>
          <a:xfrm>
            <a:off x="6846978" y="6322391"/>
            <a:ext cx="377400" cy="37063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04A199FE-8EB8-4935-8170-3D37EC35436E}"/>
              </a:ext>
            </a:extLst>
          </p:cNvPr>
          <p:cNvCxnSpPr>
            <a:cxnSpLocks/>
          </p:cNvCxnSpPr>
          <p:nvPr/>
        </p:nvCxnSpPr>
        <p:spPr>
          <a:xfrm>
            <a:off x="6771221" y="6273301"/>
            <a:ext cx="0" cy="468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사람, 남자, 실내, 미소이(가) 표시된 사진&#10;&#10;자동 생성된 설명">
            <a:extLst>
              <a:ext uri="{FF2B5EF4-FFF2-40B4-BE49-F238E27FC236}">
                <a16:creationId xmlns:a16="http://schemas.microsoft.com/office/drawing/2014/main" id="{C1969D3E-CFAE-48EA-B4DC-55BE11EDC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90" y="2406386"/>
            <a:ext cx="344954" cy="3573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55722D-A2F0-4B88-AFC4-8077F6C313C3}"/>
              </a:ext>
            </a:extLst>
          </p:cNvPr>
          <p:cNvSpPr txBox="1"/>
          <p:nvPr/>
        </p:nvSpPr>
        <p:spPr>
          <a:xfrm>
            <a:off x="6463480" y="3199214"/>
            <a:ext cx="765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구매자</a:t>
            </a:r>
            <a:r>
              <a:rPr lang="en-US" altLang="ko-KR" sz="12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8C1AC6-DB24-4C10-BD23-66025A287D1A}"/>
              </a:ext>
            </a:extLst>
          </p:cNvPr>
          <p:cNvSpPr txBox="1"/>
          <p:nvPr/>
        </p:nvSpPr>
        <p:spPr>
          <a:xfrm>
            <a:off x="1491795" y="3321244"/>
            <a:ext cx="1492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>
                <a:latin typeface="Abadi Extra Light" panose="020B0604020202020204" pitchFamily="34" charset="0"/>
                <a:cs typeface="Cavolini" panose="020B0502040204020203" pitchFamily="66" charset="0"/>
              </a:rPr>
              <a:t>사진좀</a:t>
            </a:r>
            <a:r>
              <a:rPr lang="ko-KR" altLang="en-US" sz="800" b="1" dirty="0">
                <a:latin typeface="Abadi Extra Light" panose="020B0604020202020204" pitchFamily="34" charset="0"/>
                <a:cs typeface="Cavolini" panose="020B0502040204020203" pitchFamily="66" charset="0"/>
              </a:rPr>
              <a:t> </a:t>
            </a:r>
            <a:r>
              <a:rPr lang="ko-KR" altLang="en-US" sz="800" b="1" dirty="0" err="1">
                <a:latin typeface="Abadi Extra Light" panose="020B0604020202020204" pitchFamily="34" charset="0"/>
                <a:cs typeface="Cavolini" panose="020B0502040204020203" pitchFamily="66" charset="0"/>
              </a:rPr>
              <a:t>더자세히</a:t>
            </a:r>
            <a:r>
              <a:rPr lang="ko-KR" altLang="en-US" sz="800" b="1" dirty="0">
                <a:latin typeface="Abadi Extra Light" panose="020B0604020202020204" pitchFamily="34" charset="0"/>
                <a:cs typeface="Cavolini" panose="020B0502040204020203" pitchFamily="66" charset="0"/>
              </a:rPr>
              <a:t> 보여주세요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617FB3-329A-4833-8B0A-07EE182884FB}"/>
              </a:ext>
            </a:extLst>
          </p:cNvPr>
          <p:cNvSpPr txBox="1"/>
          <p:nvPr/>
        </p:nvSpPr>
        <p:spPr>
          <a:xfrm>
            <a:off x="2974041" y="3054737"/>
            <a:ext cx="689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오후 </a:t>
            </a:r>
            <a:r>
              <a:rPr lang="en-US" altLang="ko-KR" sz="800" dirty="0"/>
              <a:t>4:27</a:t>
            </a:r>
            <a:endParaRPr lang="ko-KR" altLang="en-US" sz="8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D6C3DD-4FAB-482B-9F06-8BB4FB059F23}"/>
              </a:ext>
            </a:extLst>
          </p:cNvPr>
          <p:cNvSpPr/>
          <p:nvPr/>
        </p:nvSpPr>
        <p:spPr>
          <a:xfrm>
            <a:off x="3258231" y="3333841"/>
            <a:ext cx="206126" cy="206126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E4707-739D-419A-AF31-109084114A9F}"/>
              </a:ext>
            </a:extLst>
          </p:cNvPr>
          <p:cNvSpPr txBox="1"/>
          <p:nvPr/>
        </p:nvSpPr>
        <p:spPr>
          <a:xfrm>
            <a:off x="3226415" y="3298417"/>
            <a:ext cx="221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Abadi Extra Light" panose="020B0604020202020204" pitchFamily="34" charset="0"/>
              <a:cs typeface="Cavolini" panose="020B0502040204020203" pitchFamily="66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86A480-6663-4C9B-B6D5-47B40C3C879E}"/>
              </a:ext>
            </a:extLst>
          </p:cNvPr>
          <p:cNvSpPr txBox="1"/>
          <p:nvPr/>
        </p:nvSpPr>
        <p:spPr>
          <a:xfrm>
            <a:off x="5941065" y="3627393"/>
            <a:ext cx="126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>
                <a:latin typeface="Abadi Extra Light" panose="020B0604020202020204" pitchFamily="34" charset="0"/>
                <a:cs typeface="Cavolini" panose="020B0502040204020203" pitchFamily="66" charset="0"/>
              </a:rPr>
              <a:t>사진좀</a:t>
            </a:r>
            <a:r>
              <a:rPr lang="ko-KR" altLang="en-US" sz="700" b="1" dirty="0">
                <a:latin typeface="Abadi Extra Light" panose="020B0604020202020204" pitchFamily="34" charset="0"/>
                <a:cs typeface="Cavolini" panose="020B0502040204020203" pitchFamily="66" charset="0"/>
              </a:rPr>
              <a:t> </a:t>
            </a:r>
            <a:r>
              <a:rPr lang="ko-KR" altLang="en-US" sz="700" b="1" dirty="0" err="1">
                <a:latin typeface="Abadi Extra Light" panose="020B0604020202020204" pitchFamily="34" charset="0"/>
                <a:cs typeface="Cavolini" panose="020B0502040204020203" pitchFamily="66" charset="0"/>
              </a:rPr>
              <a:t>더자세히</a:t>
            </a:r>
            <a:r>
              <a:rPr lang="ko-KR" altLang="en-US" sz="700" b="1" dirty="0">
                <a:latin typeface="Abadi Extra Light" panose="020B0604020202020204" pitchFamily="34" charset="0"/>
                <a:cs typeface="Cavolini" panose="020B0502040204020203" pitchFamily="66" charset="0"/>
              </a:rPr>
              <a:t> 보여주세요</a:t>
            </a:r>
          </a:p>
        </p:txBody>
      </p:sp>
      <p:sp>
        <p:nvSpPr>
          <p:cNvPr id="34" name="1/2 액자 33">
            <a:extLst>
              <a:ext uri="{FF2B5EF4-FFF2-40B4-BE49-F238E27FC236}">
                <a16:creationId xmlns:a16="http://schemas.microsoft.com/office/drawing/2014/main" id="{45CD2299-1CE2-4CBD-AB09-52A333ECBE3C}"/>
              </a:ext>
            </a:extLst>
          </p:cNvPr>
          <p:cNvSpPr/>
          <p:nvPr/>
        </p:nvSpPr>
        <p:spPr>
          <a:xfrm rot="18829083">
            <a:off x="6943124" y="2063640"/>
            <a:ext cx="148522" cy="167309"/>
          </a:xfrm>
          <a:prstGeom prst="halfFrame">
            <a:avLst>
              <a:gd name="adj1" fmla="val 18333"/>
              <a:gd name="adj2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1/2 액자 34">
            <a:extLst>
              <a:ext uri="{FF2B5EF4-FFF2-40B4-BE49-F238E27FC236}">
                <a16:creationId xmlns:a16="http://schemas.microsoft.com/office/drawing/2014/main" id="{7DE1EE35-836B-426D-B2E3-A15D0CA40B8A}"/>
              </a:ext>
            </a:extLst>
          </p:cNvPr>
          <p:cNvSpPr/>
          <p:nvPr/>
        </p:nvSpPr>
        <p:spPr>
          <a:xfrm rot="18829083">
            <a:off x="3263752" y="1850279"/>
            <a:ext cx="148522" cy="167309"/>
          </a:xfrm>
          <a:prstGeom prst="halfFrame">
            <a:avLst>
              <a:gd name="adj1" fmla="val 18333"/>
              <a:gd name="adj2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264EA03-F1DF-464F-8A10-D9F89892B58A}"/>
              </a:ext>
            </a:extLst>
          </p:cNvPr>
          <p:cNvSpPr txBox="1"/>
          <p:nvPr/>
        </p:nvSpPr>
        <p:spPr>
          <a:xfrm>
            <a:off x="60850" y="1761107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4DCF715-0D47-4AD9-B042-F2216384DB69}"/>
              </a:ext>
            </a:extLst>
          </p:cNvPr>
          <p:cNvSpPr txBox="1"/>
          <p:nvPr/>
        </p:nvSpPr>
        <p:spPr>
          <a:xfrm>
            <a:off x="2794723" y="1523268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AFB1A7A-0288-471F-A511-67557AF52F72}"/>
              </a:ext>
            </a:extLst>
          </p:cNvPr>
          <p:cNvSpPr txBox="1"/>
          <p:nvPr/>
        </p:nvSpPr>
        <p:spPr>
          <a:xfrm>
            <a:off x="2478720" y="3306019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3BC138C-D66E-40C7-967A-948E4E4E367F}"/>
              </a:ext>
            </a:extLst>
          </p:cNvPr>
          <p:cNvSpPr txBox="1"/>
          <p:nvPr/>
        </p:nvSpPr>
        <p:spPr>
          <a:xfrm>
            <a:off x="3479844" y="3239877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3CAE36D-B22F-4919-8290-F4128F043D21}"/>
              </a:ext>
            </a:extLst>
          </p:cNvPr>
          <p:cNvSpPr txBox="1"/>
          <p:nvPr/>
        </p:nvSpPr>
        <p:spPr>
          <a:xfrm>
            <a:off x="3222772" y="2778224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1D7EB30-5DB7-4FF2-9C9A-60350F2CF7AD}"/>
              </a:ext>
            </a:extLst>
          </p:cNvPr>
          <p:cNvSpPr txBox="1"/>
          <p:nvPr/>
        </p:nvSpPr>
        <p:spPr>
          <a:xfrm>
            <a:off x="5385480" y="2920900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CA1DA23-62D3-411D-BFF6-4750FF3DC5DB}"/>
              </a:ext>
            </a:extLst>
          </p:cNvPr>
          <p:cNvSpPr txBox="1"/>
          <p:nvPr/>
        </p:nvSpPr>
        <p:spPr>
          <a:xfrm>
            <a:off x="3667267" y="5821485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1E568EE-2205-42D5-B8FD-3011DE90EAAC}"/>
              </a:ext>
            </a:extLst>
          </p:cNvPr>
          <p:cNvSpPr txBox="1"/>
          <p:nvPr/>
        </p:nvSpPr>
        <p:spPr>
          <a:xfrm>
            <a:off x="5783447" y="6228319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C7EE2BF-DF41-4BC2-BB4D-83DFDED11063}"/>
              </a:ext>
            </a:extLst>
          </p:cNvPr>
          <p:cNvSpPr/>
          <p:nvPr/>
        </p:nvSpPr>
        <p:spPr>
          <a:xfrm>
            <a:off x="5340360" y="6117662"/>
            <a:ext cx="1248817" cy="67249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1526D89-F787-4DC6-9C3B-C81367766BB6}"/>
              </a:ext>
            </a:extLst>
          </p:cNvPr>
          <p:cNvSpPr txBox="1"/>
          <p:nvPr/>
        </p:nvSpPr>
        <p:spPr>
          <a:xfrm>
            <a:off x="7270459" y="6295467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04" name="표 4">
            <a:extLst>
              <a:ext uri="{FF2B5EF4-FFF2-40B4-BE49-F238E27FC236}">
                <a16:creationId xmlns:a16="http://schemas.microsoft.com/office/drawing/2014/main" id="{E192F821-C130-4BE1-A83D-7A6D4759B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58773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SNS , 2.5-1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채팅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105" name="표 7">
            <a:extLst>
              <a:ext uri="{FF2B5EF4-FFF2-40B4-BE49-F238E27FC236}">
                <a16:creationId xmlns:a16="http://schemas.microsoft.com/office/drawing/2014/main" id="{B31EB1FD-BF07-45A9-8624-FCD34F317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78598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이명기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736D546D-048D-4B23-8B6C-96C71FD0E454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123" name="object 9">
              <a:extLst>
                <a:ext uri="{FF2B5EF4-FFF2-40B4-BE49-F238E27FC236}">
                  <a16:creationId xmlns:a16="http://schemas.microsoft.com/office/drawing/2014/main" id="{C61D3E46-332E-4A83-B5E3-5A3D47F3440C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4" name="object 13">
              <a:extLst>
                <a:ext uri="{FF2B5EF4-FFF2-40B4-BE49-F238E27FC236}">
                  <a16:creationId xmlns:a16="http://schemas.microsoft.com/office/drawing/2014/main" id="{0A7954FA-9F0C-4E20-A14A-BEE0AB52448E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125" name="표 10">
            <a:extLst>
              <a:ext uri="{FF2B5EF4-FFF2-40B4-BE49-F238E27FC236}">
                <a16:creationId xmlns:a16="http://schemas.microsoft.com/office/drawing/2014/main" id="{7CF9A61A-FDFB-4AA2-BB64-7B6940DD9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29041"/>
              </p:ext>
            </p:extLst>
          </p:nvPr>
        </p:nvGraphicFramePr>
        <p:xfrm>
          <a:off x="8914412" y="1028113"/>
          <a:ext cx="3277585" cy="584639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77712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799873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427186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/>
                        <a:t>SNS &amp; </a:t>
                      </a:r>
                      <a:r>
                        <a:rPr lang="ko-KR" altLang="en-US" sz="1200" b="1" dirty="0"/>
                        <a:t>채팅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571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아이콘을 누를 시 좌측화면이 뜬다 </a:t>
                      </a:r>
                      <a:endParaRPr lang="en-US" altLang="ko-KR" sz="1100" dirty="0"/>
                    </a:p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757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돋보기 아이콘 클릭 시 아이디검색이 뜨고 검색완료를 하면 아이디주인과 </a:t>
                      </a:r>
                      <a:r>
                        <a:rPr lang="en-US" altLang="ko-KR" sz="1100" dirty="0"/>
                        <a:t>1:1</a:t>
                      </a:r>
                      <a:r>
                        <a:rPr lang="ko-KR" altLang="en-US" sz="1100" dirty="0"/>
                        <a:t>쪽지를 보낼 수 있다</a:t>
                      </a:r>
                      <a:r>
                        <a:rPr lang="en-US" altLang="ko-KR" sz="1100" dirty="0"/>
                        <a:t>.((</a:t>
                      </a:r>
                      <a:r>
                        <a:rPr lang="ko-KR" altLang="en-US" sz="1100" dirty="0"/>
                        <a:t>상품 판매자 아이디 정보는 경매상품페이지 안에 있다</a:t>
                      </a:r>
                      <a:r>
                        <a:rPr lang="en-US" altLang="ko-KR" sz="1100" dirty="0"/>
                        <a:t>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상대에게 온 상대 메세지를 확인하지 않았을 경우 우측하단에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표시가 뜬다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424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쪽지를 내역 중 가장 마지막 메시지가 뜬다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571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쪽지방에서 마지막 메시지가 입력된 시각을 나타낸다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  <a:tr h="757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상대방이 보낸 쪽지는 화면좌측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흰색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으로 자신이 보낸 쪽지는 화면우측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노랑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으로 보내진다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53561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카메라 기능과 갤러리를 통해 쪽지 전송 가능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451032"/>
                  </a:ext>
                </a:extLst>
              </a:tr>
              <a:tr h="571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흰색부분 클릭 시 키보드가 활성화된다</a:t>
                      </a:r>
                      <a:endParaRPr lang="en-US" altLang="ko-KR" sz="1100" dirty="0"/>
                    </a:p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574017"/>
                  </a:ext>
                </a:extLst>
              </a:tr>
              <a:tr h="565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화살표 버튼 클릭 시 쪽지가 전송된다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358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864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539CB89-5C52-46C2-A64F-CF2107B2802B}"/>
              </a:ext>
            </a:extLst>
          </p:cNvPr>
          <p:cNvSpPr/>
          <p:nvPr/>
        </p:nvSpPr>
        <p:spPr>
          <a:xfrm>
            <a:off x="370455" y="1721646"/>
            <a:ext cx="3179567" cy="48759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59E115-0FD9-4B2D-81AB-C2508785C7D2}"/>
              </a:ext>
            </a:extLst>
          </p:cNvPr>
          <p:cNvCxnSpPr/>
          <p:nvPr/>
        </p:nvCxnSpPr>
        <p:spPr>
          <a:xfrm>
            <a:off x="914394" y="1712681"/>
            <a:ext cx="0" cy="489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2A1184B-A975-4E66-921C-C810140913BE}"/>
              </a:ext>
            </a:extLst>
          </p:cNvPr>
          <p:cNvCxnSpPr>
            <a:cxnSpLocks/>
          </p:cNvCxnSpPr>
          <p:nvPr/>
        </p:nvCxnSpPr>
        <p:spPr>
          <a:xfrm flipH="1">
            <a:off x="903901" y="2188274"/>
            <a:ext cx="26461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5D80462-461F-434E-AD34-08AF2CACE1AF}"/>
              </a:ext>
            </a:extLst>
          </p:cNvPr>
          <p:cNvSpPr txBox="1"/>
          <p:nvPr/>
        </p:nvSpPr>
        <p:spPr>
          <a:xfrm>
            <a:off x="901786" y="1392610"/>
            <a:ext cx="2970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모바일앱</a:t>
            </a:r>
            <a:r>
              <a:rPr lang="ko-KR" altLang="en-US" sz="1100" dirty="0"/>
              <a:t> 화면</a:t>
            </a:r>
            <a:r>
              <a:rPr lang="en-US" altLang="ko-KR" sz="1100" dirty="0"/>
              <a:t>(</a:t>
            </a:r>
            <a:r>
              <a:rPr lang="ko-KR" altLang="en-US" sz="1100" dirty="0"/>
              <a:t>드래그해서 화면이동가능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206ACA-0DFC-428C-84FC-314BF70D8B93}"/>
              </a:ext>
            </a:extLst>
          </p:cNvPr>
          <p:cNvSpPr/>
          <p:nvPr/>
        </p:nvSpPr>
        <p:spPr>
          <a:xfrm>
            <a:off x="340662" y="1721646"/>
            <a:ext cx="564764" cy="4875912"/>
          </a:xfrm>
          <a:prstGeom prst="rect">
            <a:avLst/>
          </a:prstGeom>
          <a:solidFill>
            <a:srgbClr val="FF99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19C4DA-07A0-4AD2-A57F-4890D2BBC08B}"/>
              </a:ext>
            </a:extLst>
          </p:cNvPr>
          <p:cNvSpPr/>
          <p:nvPr/>
        </p:nvSpPr>
        <p:spPr>
          <a:xfrm>
            <a:off x="340662" y="5635864"/>
            <a:ext cx="3221157" cy="961690"/>
          </a:xfrm>
          <a:prstGeom prst="rect">
            <a:avLst/>
          </a:prstGeom>
          <a:solidFill>
            <a:srgbClr val="7030A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C4BCB7-359B-42B5-892A-E8ADA91913CF}"/>
              </a:ext>
            </a:extLst>
          </p:cNvPr>
          <p:cNvSpPr txBox="1"/>
          <p:nvPr/>
        </p:nvSpPr>
        <p:spPr>
          <a:xfrm>
            <a:off x="2866134" y="5386707"/>
            <a:ext cx="6897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오후 </a:t>
            </a:r>
            <a:r>
              <a:rPr lang="en-US" altLang="ko-KR" sz="800" dirty="0"/>
              <a:t>4:27</a:t>
            </a:r>
            <a:endParaRPr lang="ko-KR" alt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A0387-D387-42A2-B2C7-942B73CDE66A}"/>
              </a:ext>
            </a:extLst>
          </p:cNvPr>
          <p:cNvSpPr txBox="1"/>
          <p:nvPr/>
        </p:nvSpPr>
        <p:spPr>
          <a:xfrm>
            <a:off x="972159" y="1824792"/>
            <a:ext cx="1127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고객센터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8F0778-42A1-421D-8B9F-95AF7FBE0E75}"/>
              </a:ext>
            </a:extLst>
          </p:cNvPr>
          <p:cNvSpPr txBox="1"/>
          <p:nvPr/>
        </p:nvSpPr>
        <p:spPr>
          <a:xfrm>
            <a:off x="1300970" y="2290234"/>
            <a:ext cx="11276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고객센터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2E5FADC-68AC-4E3E-9D67-D898EBF15ED4}"/>
              </a:ext>
            </a:extLst>
          </p:cNvPr>
          <p:cNvGrpSpPr/>
          <p:nvPr/>
        </p:nvGrpSpPr>
        <p:grpSpPr>
          <a:xfrm>
            <a:off x="1133133" y="2609615"/>
            <a:ext cx="2022213" cy="2699477"/>
            <a:chOff x="4234244" y="3075000"/>
            <a:chExt cx="1823964" cy="53427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1480A5D-951D-461B-82E4-3D1DE8096F6A}"/>
                </a:ext>
              </a:extLst>
            </p:cNvPr>
            <p:cNvSpPr/>
            <p:nvPr/>
          </p:nvSpPr>
          <p:spPr>
            <a:xfrm>
              <a:off x="4234244" y="3102904"/>
              <a:ext cx="1823964" cy="506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11A1FD59-929E-4299-8AF6-D50B5FD0827F}"/>
                </a:ext>
              </a:extLst>
            </p:cNvPr>
            <p:cNvSpPr/>
            <p:nvPr/>
          </p:nvSpPr>
          <p:spPr>
            <a:xfrm>
              <a:off x="4463168" y="3075000"/>
              <a:ext cx="230776" cy="42315"/>
            </a:xfrm>
            <a:prstGeom prst="triangle">
              <a:avLst>
                <a:gd name="adj" fmla="val 5386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 descr="교통이(가) 표시된 사진&#10;&#10;자동 생성된 설명">
            <a:extLst>
              <a:ext uri="{FF2B5EF4-FFF2-40B4-BE49-F238E27FC236}">
                <a16:creationId xmlns:a16="http://schemas.microsoft.com/office/drawing/2014/main" id="{A233ED07-F46C-47DE-819B-6126EC023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4" y="1703746"/>
            <a:ext cx="604028" cy="542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4DEEE6-526F-40F5-ABBD-239CF84E5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2" y="2247718"/>
            <a:ext cx="602412" cy="4926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63939C-6097-4F2F-B3DD-DDC5AFFFE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2" y="2319198"/>
            <a:ext cx="350263" cy="2864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75D979-0470-49C2-BEA1-021B8CD906D5}"/>
              </a:ext>
            </a:extLst>
          </p:cNvPr>
          <p:cNvSpPr txBox="1"/>
          <p:nvPr/>
        </p:nvSpPr>
        <p:spPr>
          <a:xfrm>
            <a:off x="42655" y="2308025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830E3454-2555-47D0-9A53-4678057E509A}"/>
              </a:ext>
            </a:extLst>
          </p:cNvPr>
          <p:cNvSpPr/>
          <p:nvPr/>
        </p:nvSpPr>
        <p:spPr>
          <a:xfrm rot="18829083">
            <a:off x="3271166" y="1847119"/>
            <a:ext cx="114399" cy="107824"/>
          </a:xfrm>
          <a:prstGeom prst="halfFrame">
            <a:avLst>
              <a:gd name="adj1" fmla="val 18333"/>
              <a:gd name="adj2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C3EC5-FBED-4E65-978C-926655ED4579}"/>
              </a:ext>
            </a:extLst>
          </p:cNvPr>
          <p:cNvSpPr txBox="1"/>
          <p:nvPr/>
        </p:nvSpPr>
        <p:spPr>
          <a:xfrm>
            <a:off x="1133133" y="2790632"/>
            <a:ext cx="1295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*</a:t>
            </a:r>
            <a:r>
              <a:rPr lang="ko-KR" altLang="en-US" sz="1200" dirty="0">
                <a:solidFill>
                  <a:srgbClr val="FF0000"/>
                </a:solidFill>
              </a:rPr>
              <a:t>공지사항</a:t>
            </a:r>
            <a:r>
              <a:rPr lang="en-US" altLang="ko-KR" sz="1200" dirty="0">
                <a:solidFill>
                  <a:srgbClr val="FF0000"/>
                </a:solidFill>
              </a:rPr>
              <a:t>*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3A34E-C5BE-4D02-9AF9-6648AD1C7D98}"/>
              </a:ext>
            </a:extLst>
          </p:cNvPr>
          <p:cNvSpPr txBox="1"/>
          <p:nvPr/>
        </p:nvSpPr>
        <p:spPr>
          <a:xfrm>
            <a:off x="1216058" y="3067631"/>
            <a:ext cx="18193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고객님</a:t>
            </a:r>
            <a:r>
              <a:rPr lang="en-US" altLang="ko-KR" sz="1200" dirty="0"/>
              <a:t>(</a:t>
            </a:r>
            <a:r>
              <a:rPr lang="ko-KR" altLang="en-US" sz="1200" dirty="0"/>
              <a:t>정경진</a:t>
            </a:r>
            <a:r>
              <a:rPr lang="en-US" altLang="ko-KR" sz="1200" dirty="0"/>
              <a:t>*)</a:t>
            </a:r>
            <a:r>
              <a:rPr lang="ko-KR" altLang="en-US" sz="1200" dirty="0"/>
              <a:t>께서 </a:t>
            </a:r>
            <a:r>
              <a:rPr lang="en-US" altLang="ko-KR" sz="1200" dirty="0"/>
              <a:t>1</a:t>
            </a:r>
            <a:r>
              <a:rPr lang="ko-KR" altLang="en-US" sz="1200" dirty="0"/>
              <a:t>순위에 낙찰되셨습니다 낙찰되신 </a:t>
            </a:r>
            <a:r>
              <a:rPr lang="en-US" altLang="ko-KR" sz="1200" dirty="0"/>
              <a:t>***</a:t>
            </a:r>
            <a:r>
              <a:rPr lang="ko-KR" altLang="en-US" sz="1200" dirty="0"/>
              <a:t>상품 구매 가능한 기한은 </a:t>
            </a:r>
            <a:r>
              <a:rPr lang="en-US" altLang="ko-KR" sz="1200" dirty="0"/>
              <a:t>2020-04-17</a:t>
            </a:r>
            <a:r>
              <a:rPr lang="ko-KR" altLang="en-US" sz="1200" dirty="0"/>
              <a:t>일 </a:t>
            </a:r>
            <a:r>
              <a:rPr lang="en-US" altLang="ko-KR" sz="1200" dirty="0"/>
              <a:t>16:00</a:t>
            </a:r>
            <a:r>
              <a:rPr lang="ko-KR" altLang="en-US" sz="1200" dirty="0"/>
              <a:t>까지 이며 기한내 거래완료가 되지 않을 경우 다음 낙찰 대기자에게 상품이 넘어갑니다</a:t>
            </a:r>
            <a:r>
              <a:rPr lang="en-US" altLang="ko-KR" sz="1200" dirty="0"/>
              <a:t>. </a:t>
            </a:r>
            <a:r>
              <a:rPr lang="ko-KR" altLang="en-US" sz="1200" dirty="0"/>
              <a:t>구매완료는 구매완료페이지에서 가능합니다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             </a:t>
            </a:r>
          </a:p>
        </p:txBody>
      </p:sp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5F9461F4-F229-4F23-A049-114B458EF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84664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2.5-2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고객센터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알리미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26" name="표 7">
            <a:extLst>
              <a:ext uri="{FF2B5EF4-FFF2-40B4-BE49-F238E27FC236}">
                <a16:creationId xmlns:a16="http://schemas.microsoft.com/office/drawing/2014/main" id="{1AD504F4-D110-4F21-95FF-9CA143F87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78598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이명기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8D6D7E02-E925-4003-B639-E312152AFCB1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CFBEF354-A870-4A7C-8058-50B65770DF12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13">
              <a:extLst>
                <a:ext uri="{FF2B5EF4-FFF2-40B4-BE49-F238E27FC236}">
                  <a16:creationId xmlns:a16="http://schemas.microsoft.com/office/drawing/2014/main" id="{8BF8A63B-66CC-4AB9-83AD-CCC09F2F39E1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33" name="표 10">
            <a:extLst>
              <a:ext uri="{FF2B5EF4-FFF2-40B4-BE49-F238E27FC236}">
                <a16:creationId xmlns:a16="http://schemas.microsoft.com/office/drawing/2014/main" id="{0B060F02-3995-4A35-BCFC-7764451C8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689215"/>
              </p:ext>
            </p:extLst>
          </p:nvPr>
        </p:nvGraphicFramePr>
        <p:xfrm>
          <a:off x="8914412" y="1028112"/>
          <a:ext cx="3277587" cy="582988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5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2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886216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고객센터 </a:t>
                      </a:r>
                      <a:r>
                        <a:rPr lang="ko-KR" altLang="en-US" sz="1600" b="1" dirty="0" err="1"/>
                        <a:t>알리미</a:t>
                      </a:r>
                      <a:endParaRPr lang="ko-KR" alt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2124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400" dirty="0"/>
                        <a:t>아이콘을 클릭 시 고객센터로 바뀐다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쪽지 형식은 동일하고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고객센터에서는 관리자가 사용자에게 낙찰여부와 공지사항 등을 보내는 수단으로 사용된다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37085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4482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7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BFBA6357-7C92-4FFA-9E59-11747AC90DCC}"/>
              </a:ext>
            </a:extLst>
          </p:cNvPr>
          <p:cNvSpPr/>
          <p:nvPr/>
        </p:nvSpPr>
        <p:spPr>
          <a:xfrm>
            <a:off x="4034711" y="1855695"/>
            <a:ext cx="3106571" cy="4894729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9116EC8-C612-4456-BA7C-DBE6114BE816}"/>
              </a:ext>
            </a:extLst>
          </p:cNvPr>
          <p:cNvSpPr/>
          <p:nvPr/>
        </p:nvSpPr>
        <p:spPr>
          <a:xfrm>
            <a:off x="4159576" y="1977346"/>
            <a:ext cx="2873829" cy="4624252"/>
          </a:xfrm>
          <a:prstGeom prst="roundRect">
            <a:avLst>
              <a:gd name="adj" fmla="val 39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F9123-3180-4CB3-81FC-A7B4B8592201}"/>
              </a:ext>
            </a:extLst>
          </p:cNvPr>
          <p:cNvSpPr/>
          <p:nvPr/>
        </p:nvSpPr>
        <p:spPr>
          <a:xfrm>
            <a:off x="267141" y="1855695"/>
            <a:ext cx="3106571" cy="4894729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9477A50-371C-4544-9827-064816959FDD}"/>
              </a:ext>
            </a:extLst>
          </p:cNvPr>
          <p:cNvSpPr/>
          <p:nvPr/>
        </p:nvSpPr>
        <p:spPr>
          <a:xfrm>
            <a:off x="365760" y="2002971"/>
            <a:ext cx="2873829" cy="4624252"/>
          </a:xfrm>
          <a:prstGeom prst="roundRect">
            <a:avLst>
              <a:gd name="adj" fmla="val 343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B0A9A-CCA9-4010-9A68-79450476F223}"/>
              </a:ext>
            </a:extLst>
          </p:cNvPr>
          <p:cNvSpPr txBox="1"/>
          <p:nvPr/>
        </p:nvSpPr>
        <p:spPr>
          <a:xfrm>
            <a:off x="2137543" y="1535637"/>
            <a:ext cx="2970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모바일앱</a:t>
            </a:r>
            <a:r>
              <a:rPr lang="ko-KR" altLang="en-US" sz="1100" dirty="0"/>
              <a:t> 화면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B139E-67CD-4159-9588-89CB03806432}"/>
              </a:ext>
            </a:extLst>
          </p:cNvPr>
          <p:cNvSpPr txBox="1"/>
          <p:nvPr/>
        </p:nvSpPr>
        <p:spPr>
          <a:xfrm>
            <a:off x="885324" y="3117505"/>
            <a:ext cx="2017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  <a:cs typeface="Cavolini" panose="020B0502040204020203" pitchFamily="66" charset="0"/>
              </a:rPr>
              <a:t>L O G I N</a:t>
            </a:r>
            <a:endParaRPr lang="ko-KR" altLang="en-US" sz="2800" b="1" dirty="0">
              <a:latin typeface="+mj-ea"/>
              <a:ea typeface="+mj-ea"/>
              <a:cs typeface="Cavolini" panose="020B0502040204020203" pitchFamily="66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102C14-88D7-4316-840C-F621B771286D}"/>
              </a:ext>
            </a:extLst>
          </p:cNvPr>
          <p:cNvSpPr/>
          <p:nvPr/>
        </p:nvSpPr>
        <p:spPr>
          <a:xfrm>
            <a:off x="910508" y="3979577"/>
            <a:ext cx="1819839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chemeClr val="bg1"/>
                </a:solidFill>
              </a:rPr>
              <a:t>ㅇ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FCB6C6-9545-447C-A188-C4159DDE9F3D}"/>
              </a:ext>
            </a:extLst>
          </p:cNvPr>
          <p:cNvSpPr/>
          <p:nvPr/>
        </p:nvSpPr>
        <p:spPr>
          <a:xfrm>
            <a:off x="910509" y="4352529"/>
            <a:ext cx="1819839" cy="25696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AA418-25C0-4BC4-8D5C-EA7DF505D370}"/>
              </a:ext>
            </a:extLst>
          </p:cNvPr>
          <p:cNvSpPr txBox="1"/>
          <p:nvPr/>
        </p:nvSpPr>
        <p:spPr>
          <a:xfrm>
            <a:off x="409534" y="3979576"/>
            <a:ext cx="457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D8239-B74E-45FF-B3F0-B4228054A6E0}"/>
              </a:ext>
            </a:extLst>
          </p:cNvPr>
          <p:cNvSpPr txBox="1"/>
          <p:nvPr/>
        </p:nvSpPr>
        <p:spPr>
          <a:xfrm>
            <a:off x="409534" y="4359650"/>
            <a:ext cx="544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PASS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08DFF3-A193-4948-82A1-212B91A15391}"/>
              </a:ext>
            </a:extLst>
          </p:cNvPr>
          <p:cNvSpPr/>
          <p:nvPr/>
        </p:nvSpPr>
        <p:spPr>
          <a:xfrm>
            <a:off x="1204346" y="4782364"/>
            <a:ext cx="1178721" cy="39256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1253FB5-D6CB-4A66-9EA0-F9B8418DD488}"/>
              </a:ext>
            </a:extLst>
          </p:cNvPr>
          <p:cNvSpPr/>
          <p:nvPr/>
        </p:nvSpPr>
        <p:spPr>
          <a:xfrm>
            <a:off x="4678078" y="3979577"/>
            <a:ext cx="1819839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F59EF1B-CEFB-4E22-B132-0739880B496D}"/>
              </a:ext>
            </a:extLst>
          </p:cNvPr>
          <p:cNvSpPr/>
          <p:nvPr/>
        </p:nvSpPr>
        <p:spPr>
          <a:xfrm>
            <a:off x="4678079" y="4352529"/>
            <a:ext cx="1819839" cy="25696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9E5DCB-0772-4015-86DB-6FBFB1E55A31}"/>
              </a:ext>
            </a:extLst>
          </p:cNvPr>
          <p:cNvSpPr txBox="1"/>
          <p:nvPr/>
        </p:nvSpPr>
        <p:spPr>
          <a:xfrm>
            <a:off x="4177104" y="3979576"/>
            <a:ext cx="457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ID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03C934-D4E8-4FDF-89C6-725F60B3DE35}"/>
              </a:ext>
            </a:extLst>
          </p:cNvPr>
          <p:cNvSpPr txBox="1"/>
          <p:nvPr/>
        </p:nvSpPr>
        <p:spPr>
          <a:xfrm>
            <a:off x="4177104" y="4359650"/>
            <a:ext cx="544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PASS</a:t>
            </a:r>
            <a:endParaRPr lang="ko-KR" alt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060C25-4EA3-4068-90BA-948FAF7C3F81}"/>
              </a:ext>
            </a:extLst>
          </p:cNvPr>
          <p:cNvSpPr txBox="1"/>
          <p:nvPr/>
        </p:nvSpPr>
        <p:spPr>
          <a:xfrm>
            <a:off x="992883" y="3977254"/>
            <a:ext cx="157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아이디를 입력하세요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C0EA12-401B-4B48-9444-8EF7FB14878D}"/>
              </a:ext>
            </a:extLst>
          </p:cNvPr>
          <p:cNvSpPr txBox="1"/>
          <p:nvPr/>
        </p:nvSpPr>
        <p:spPr>
          <a:xfrm>
            <a:off x="945319" y="4350206"/>
            <a:ext cx="1723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비밀번호를 입력하세요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3870C6-5888-4742-B3AB-99466E495E3D}"/>
              </a:ext>
            </a:extLst>
          </p:cNvPr>
          <p:cNvSpPr txBox="1"/>
          <p:nvPr/>
        </p:nvSpPr>
        <p:spPr>
          <a:xfrm>
            <a:off x="1679131" y="5415518"/>
            <a:ext cx="8464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accent1">
                    <a:lumMod val="75000"/>
                  </a:schemeClr>
                </a:solidFill>
              </a:rPr>
              <a:t>password</a:t>
            </a:r>
            <a:r>
              <a:rPr lang="ko-KR" altLang="en-US" sz="800" dirty="0">
                <a:solidFill>
                  <a:schemeClr val="accent1">
                    <a:lumMod val="75000"/>
                  </a:schemeClr>
                </a:solidFill>
              </a:rPr>
              <a:t>찾기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DC1E6AF-BECA-4E25-9EC8-1145F08729E9}"/>
              </a:ext>
            </a:extLst>
          </p:cNvPr>
          <p:cNvSpPr txBox="1"/>
          <p:nvPr/>
        </p:nvSpPr>
        <p:spPr>
          <a:xfrm>
            <a:off x="4726340" y="3991662"/>
            <a:ext cx="1723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아이디를 입력하세요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57467C-DFC5-42A5-9ED1-B057C810C44B}"/>
              </a:ext>
            </a:extLst>
          </p:cNvPr>
          <p:cNvSpPr txBox="1"/>
          <p:nvPr/>
        </p:nvSpPr>
        <p:spPr>
          <a:xfrm>
            <a:off x="4726340" y="4350206"/>
            <a:ext cx="17233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비밀번호를 입력하세요</a:t>
            </a:r>
          </a:p>
        </p:txBody>
      </p:sp>
      <p:pic>
        <p:nvPicPr>
          <p:cNvPr id="86" name="그림 85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B5580C16-46E8-431B-BCB0-3F37B298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12" y="4712567"/>
            <a:ext cx="3124570" cy="2037857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381B6599-55C8-4616-8DD7-C066A9F17E88}"/>
              </a:ext>
            </a:extLst>
          </p:cNvPr>
          <p:cNvGrpSpPr/>
          <p:nvPr/>
        </p:nvGrpSpPr>
        <p:grpSpPr>
          <a:xfrm>
            <a:off x="4427838" y="822111"/>
            <a:ext cx="1686362" cy="979773"/>
            <a:chOff x="1280033" y="2437923"/>
            <a:chExt cx="989597" cy="711262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852BBFA-2680-4969-AC42-7B6A87C303DB}"/>
                </a:ext>
              </a:extLst>
            </p:cNvPr>
            <p:cNvSpPr/>
            <p:nvPr/>
          </p:nvSpPr>
          <p:spPr>
            <a:xfrm>
              <a:off x="1284404" y="2441637"/>
              <a:ext cx="985226" cy="707548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F0764F3-66EF-4B0B-9F25-BADF1743CDE0}"/>
                </a:ext>
              </a:extLst>
            </p:cNvPr>
            <p:cNvCxnSpPr>
              <a:cxnSpLocks/>
            </p:cNvCxnSpPr>
            <p:nvPr/>
          </p:nvCxnSpPr>
          <p:spPr>
            <a:xfrm>
              <a:off x="1280034" y="2668778"/>
              <a:ext cx="9852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2605098-E21B-431A-A308-B45F134AAFB9}"/>
                </a:ext>
              </a:extLst>
            </p:cNvPr>
            <p:cNvSpPr txBox="1"/>
            <p:nvPr/>
          </p:nvSpPr>
          <p:spPr>
            <a:xfrm>
              <a:off x="1280035" y="2437923"/>
              <a:ext cx="776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ERROR</a:t>
              </a:r>
              <a:endParaRPr lang="ko-KR" altLang="en-US" sz="8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DF86692-953A-4BB7-9556-A50B8BEF461E}"/>
                </a:ext>
              </a:extLst>
            </p:cNvPr>
            <p:cNvSpPr txBox="1"/>
            <p:nvPr/>
          </p:nvSpPr>
          <p:spPr>
            <a:xfrm>
              <a:off x="1280033" y="2688657"/>
              <a:ext cx="953695" cy="24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rgbClr val="FF0000"/>
                  </a:solidFill>
                </a:rPr>
                <a:t>가입하지 않은 아이디이거나</a:t>
              </a:r>
              <a:r>
                <a:rPr lang="en-US" altLang="ko-KR" sz="800" dirty="0">
                  <a:solidFill>
                    <a:srgbClr val="FF0000"/>
                  </a:solidFill>
                </a:rPr>
                <a:t>,</a:t>
              </a:r>
              <a:r>
                <a:rPr lang="ko-KR" altLang="en-US" sz="800" dirty="0">
                  <a:solidFill>
                    <a:srgbClr val="FF0000"/>
                  </a:solidFill>
                </a:rPr>
                <a:t> 잘못된 비밀번호 입니다</a:t>
              </a:r>
              <a:r>
                <a:rPr lang="en-US" altLang="ko-KR" sz="800" dirty="0">
                  <a:solidFill>
                    <a:srgbClr val="FF0000"/>
                  </a:solidFill>
                </a:rPr>
                <a:t>.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CC39877-3D7E-4C32-A4B4-32F24D467768}"/>
              </a:ext>
            </a:extLst>
          </p:cNvPr>
          <p:cNvSpPr txBox="1"/>
          <p:nvPr/>
        </p:nvSpPr>
        <p:spPr>
          <a:xfrm>
            <a:off x="4687232" y="3010960"/>
            <a:ext cx="2017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  <a:cs typeface="Cavolini" panose="020B0502040204020203" pitchFamily="66" charset="0"/>
              </a:rPr>
              <a:t>L O G I N</a:t>
            </a:r>
            <a:endParaRPr lang="ko-KR" altLang="en-US" sz="2800" b="1" dirty="0">
              <a:latin typeface="+mj-ea"/>
              <a:ea typeface="+mj-ea"/>
              <a:cs typeface="Cavolini" panose="020B0502040204020203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8C9BE3-4E14-4868-B390-DBA425C8F0AF}"/>
              </a:ext>
            </a:extLst>
          </p:cNvPr>
          <p:cNvSpPr txBox="1"/>
          <p:nvPr/>
        </p:nvSpPr>
        <p:spPr>
          <a:xfrm>
            <a:off x="2658090" y="3907236"/>
            <a:ext cx="5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F8C292-614C-47F7-93B4-5E3E79615B56}"/>
              </a:ext>
            </a:extLst>
          </p:cNvPr>
          <p:cNvSpPr txBox="1"/>
          <p:nvPr/>
        </p:nvSpPr>
        <p:spPr>
          <a:xfrm>
            <a:off x="2658090" y="4568666"/>
            <a:ext cx="5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1-2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DDB31A-92D8-4FD7-ADBD-8E98A2AD41B8}"/>
              </a:ext>
            </a:extLst>
          </p:cNvPr>
          <p:cNvSpPr txBox="1"/>
          <p:nvPr/>
        </p:nvSpPr>
        <p:spPr>
          <a:xfrm>
            <a:off x="6123955" y="816569"/>
            <a:ext cx="5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BC9A9D-1D25-4DAC-9D17-C7A7A9DBB89E}"/>
              </a:ext>
            </a:extLst>
          </p:cNvPr>
          <p:cNvSpPr txBox="1"/>
          <p:nvPr/>
        </p:nvSpPr>
        <p:spPr>
          <a:xfrm>
            <a:off x="610177" y="5328418"/>
            <a:ext cx="5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11D331-306C-4CBF-9214-994ABE51FE73}"/>
              </a:ext>
            </a:extLst>
          </p:cNvPr>
          <p:cNvSpPr txBox="1"/>
          <p:nvPr/>
        </p:nvSpPr>
        <p:spPr>
          <a:xfrm>
            <a:off x="2356334" y="5328418"/>
            <a:ext cx="55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36" name="표 4">
            <a:extLst>
              <a:ext uri="{FF2B5EF4-FFF2-40B4-BE49-F238E27FC236}">
                <a16:creationId xmlns:a16="http://schemas.microsoft.com/office/drawing/2014/main" id="{FB739DE0-0D13-4138-BBE8-84845D6D9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780453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로그인화면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42" name="표 7">
            <a:extLst>
              <a:ext uri="{FF2B5EF4-FFF2-40B4-BE49-F238E27FC236}">
                <a16:creationId xmlns:a16="http://schemas.microsoft.com/office/drawing/2014/main" id="{F30EAF91-1841-4119-9C6F-2A5C1C8FD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78598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이명기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565484B3-F1FF-419E-A019-34D0570775E1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46" name="object 9">
              <a:extLst>
                <a:ext uri="{FF2B5EF4-FFF2-40B4-BE49-F238E27FC236}">
                  <a16:creationId xmlns:a16="http://schemas.microsoft.com/office/drawing/2014/main" id="{27C1D1F6-039D-4ED4-ABA1-FCA5715805BF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13">
              <a:extLst>
                <a:ext uri="{FF2B5EF4-FFF2-40B4-BE49-F238E27FC236}">
                  <a16:creationId xmlns:a16="http://schemas.microsoft.com/office/drawing/2014/main" id="{36693D16-B59C-4205-8FF6-85B2EFC6895A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52" name="표 10">
            <a:extLst>
              <a:ext uri="{FF2B5EF4-FFF2-40B4-BE49-F238E27FC236}">
                <a16:creationId xmlns:a16="http://schemas.microsoft.com/office/drawing/2014/main" id="{C3604881-3A28-47CE-A5C6-5265248F3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77482"/>
              </p:ext>
            </p:extLst>
          </p:nvPr>
        </p:nvGraphicFramePr>
        <p:xfrm>
          <a:off x="8914412" y="1028112"/>
          <a:ext cx="3277587" cy="582988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8255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999332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665116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로그인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59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아이디 비밀번호 입력</a:t>
                      </a:r>
                      <a:r>
                        <a:rPr lang="en-US" altLang="ko-KR" sz="1400" dirty="0"/>
                        <a:t>. 1-1</a:t>
                      </a:r>
                      <a:r>
                        <a:rPr lang="ko-KR" altLang="en-US" sz="1400" dirty="0"/>
                        <a:t>을 선택 했을 때 아이디입력을 할 수 있게 키보드 활성화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454486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로그인 버튼</a:t>
                      </a:r>
                      <a:r>
                        <a:rPr lang="en-US" altLang="ko-KR" sz="1400" dirty="0"/>
                        <a:t> 2</a:t>
                      </a:r>
                      <a:r>
                        <a:rPr lang="ko-KR" altLang="en-US" sz="1400" dirty="0"/>
                        <a:t>번버튼을 누를 시 정보를 확인하고 홈화면으로 넘어간다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입력한 정보가 다를 경우 </a:t>
                      </a:r>
                      <a:r>
                        <a:rPr lang="en-US" altLang="ko-KR" sz="1400" dirty="0"/>
                        <a:t>2-1</a:t>
                      </a:r>
                      <a:r>
                        <a:rPr lang="ko-KR" altLang="en-US" sz="1400" dirty="0"/>
                        <a:t>내용이 나타나고 </a:t>
                      </a:r>
                      <a:r>
                        <a:rPr lang="en-US" altLang="ko-KR" sz="1400" dirty="0"/>
                        <a:t>1-1 1-2</a:t>
                      </a:r>
                      <a:r>
                        <a:rPr lang="ko-KR" altLang="en-US" sz="1400" dirty="0"/>
                        <a:t>의 내용이 리셋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1028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dirty="0"/>
                        <a:t>클릭 시 회원가입 화면으로 넘어간다</a:t>
                      </a:r>
                      <a:endParaRPr lang="en-US" altLang="ko-KR" sz="1400" dirty="0"/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086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클릭 시 비밀번호 찾는 창으로 넘어간다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885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0BB0A9A-CCA9-4010-9A68-79450476F223}"/>
              </a:ext>
            </a:extLst>
          </p:cNvPr>
          <p:cNvSpPr txBox="1"/>
          <p:nvPr/>
        </p:nvSpPr>
        <p:spPr>
          <a:xfrm>
            <a:off x="423427" y="1333842"/>
            <a:ext cx="3357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모바일앱</a:t>
            </a:r>
            <a:r>
              <a:rPr lang="ko-KR" altLang="en-US" sz="1100" dirty="0"/>
              <a:t> 화면</a:t>
            </a:r>
            <a:r>
              <a:rPr lang="en-US" altLang="ko-KR" sz="1100" dirty="0"/>
              <a:t>(</a:t>
            </a:r>
            <a:r>
              <a:rPr lang="ko-KR" altLang="en-US" sz="1100" dirty="0"/>
              <a:t>드래그해서 </a:t>
            </a:r>
            <a:r>
              <a:rPr lang="ko-KR" altLang="en-US" sz="1100" dirty="0" err="1"/>
              <a:t>위아래로화면이동가능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F9123-3180-4CB3-81FC-A7B4B8592201}"/>
              </a:ext>
            </a:extLst>
          </p:cNvPr>
          <p:cNvSpPr/>
          <p:nvPr/>
        </p:nvSpPr>
        <p:spPr>
          <a:xfrm>
            <a:off x="343788" y="1777913"/>
            <a:ext cx="3106571" cy="4894729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80A4CF-057D-4BB0-BECE-0F95559FB1F7}"/>
              </a:ext>
            </a:extLst>
          </p:cNvPr>
          <p:cNvSpPr txBox="1"/>
          <p:nvPr/>
        </p:nvSpPr>
        <p:spPr>
          <a:xfrm>
            <a:off x="1254002" y="1846986"/>
            <a:ext cx="177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회원가입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B24A5-0B23-4EBD-B1D0-64DD08B63882}"/>
              </a:ext>
            </a:extLst>
          </p:cNvPr>
          <p:cNvSpPr txBox="1"/>
          <p:nvPr/>
        </p:nvSpPr>
        <p:spPr>
          <a:xfrm>
            <a:off x="423427" y="2269276"/>
            <a:ext cx="1013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아이디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C816D-5B6B-466E-964C-6B6AE1180DCD}"/>
              </a:ext>
            </a:extLst>
          </p:cNvPr>
          <p:cNvSpPr txBox="1"/>
          <p:nvPr/>
        </p:nvSpPr>
        <p:spPr>
          <a:xfrm>
            <a:off x="450023" y="3117595"/>
            <a:ext cx="1165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비밀번호 입력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22A7CD4-8710-459F-B116-BE4C5F7A3856}"/>
              </a:ext>
            </a:extLst>
          </p:cNvPr>
          <p:cNvSpPr/>
          <p:nvPr/>
        </p:nvSpPr>
        <p:spPr>
          <a:xfrm>
            <a:off x="468323" y="2541164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60251-0C25-4EEA-AE31-55A461EC8E6A}"/>
              </a:ext>
            </a:extLst>
          </p:cNvPr>
          <p:cNvSpPr txBox="1"/>
          <p:nvPr/>
        </p:nvSpPr>
        <p:spPr>
          <a:xfrm>
            <a:off x="343788" y="2852411"/>
            <a:ext cx="3106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6~12</a:t>
            </a:r>
            <a:r>
              <a:rPr lang="ko-KR" altLang="en-US" sz="800" dirty="0"/>
              <a:t>자리의 </a:t>
            </a:r>
            <a:r>
              <a:rPr lang="ko-KR" altLang="en-US" sz="800" dirty="0" err="1"/>
              <a:t>영문소문자</a:t>
            </a:r>
            <a:r>
              <a:rPr lang="en-US" altLang="ko-KR" sz="800" dirty="0"/>
              <a:t>, </a:t>
            </a:r>
            <a:r>
              <a:rPr lang="ko-KR" altLang="en-US" sz="800" dirty="0"/>
              <a:t>숫자</a:t>
            </a:r>
            <a:r>
              <a:rPr lang="en-US" altLang="ko-KR" sz="800" dirty="0"/>
              <a:t>,</a:t>
            </a:r>
            <a:r>
              <a:rPr lang="ko-KR" altLang="en-US" sz="800" dirty="0"/>
              <a:t>특수문자만 </a:t>
            </a:r>
            <a:r>
              <a:rPr lang="ko-KR" altLang="en-US" sz="800" dirty="0" err="1"/>
              <a:t>입력가능합니다</a:t>
            </a:r>
            <a:endParaRPr lang="ko-KR" altLang="en-US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B939C9-4197-4EBD-89EE-810F3569BF01}"/>
              </a:ext>
            </a:extLst>
          </p:cNvPr>
          <p:cNvSpPr txBox="1"/>
          <p:nvPr/>
        </p:nvSpPr>
        <p:spPr>
          <a:xfrm>
            <a:off x="509657" y="2556553"/>
            <a:ext cx="157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아이디를 입력하세요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1EE2806-1A1C-4B09-B7C7-335100F9334B}"/>
              </a:ext>
            </a:extLst>
          </p:cNvPr>
          <p:cNvSpPr/>
          <p:nvPr/>
        </p:nvSpPr>
        <p:spPr>
          <a:xfrm>
            <a:off x="2471339" y="2548845"/>
            <a:ext cx="669426" cy="25807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9A70C3-47A9-4595-BC90-884E3156FA5F}"/>
              </a:ext>
            </a:extLst>
          </p:cNvPr>
          <p:cNvSpPr/>
          <p:nvPr/>
        </p:nvSpPr>
        <p:spPr>
          <a:xfrm>
            <a:off x="468323" y="3429030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3E256A-63E4-459E-8D53-2AD8F1026207}"/>
              </a:ext>
            </a:extLst>
          </p:cNvPr>
          <p:cNvSpPr txBox="1"/>
          <p:nvPr/>
        </p:nvSpPr>
        <p:spPr>
          <a:xfrm>
            <a:off x="509657" y="3444419"/>
            <a:ext cx="165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비밀번호를 입력하세요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50CE02-8A3E-4CD9-8140-18E7196CE450}"/>
              </a:ext>
            </a:extLst>
          </p:cNvPr>
          <p:cNvSpPr txBox="1"/>
          <p:nvPr/>
        </p:nvSpPr>
        <p:spPr>
          <a:xfrm>
            <a:off x="343788" y="3776933"/>
            <a:ext cx="3106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6~12</a:t>
            </a:r>
            <a:r>
              <a:rPr lang="ko-KR" altLang="en-US" sz="800" dirty="0"/>
              <a:t>자리의 </a:t>
            </a:r>
            <a:r>
              <a:rPr lang="ko-KR" altLang="en-US" sz="800" dirty="0" err="1"/>
              <a:t>영문소문자</a:t>
            </a:r>
            <a:r>
              <a:rPr lang="en-US" altLang="ko-KR" sz="800" dirty="0"/>
              <a:t>, </a:t>
            </a:r>
            <a:r>
              <a:rPr lang="ko-KR" altLang="en-US" sz="800" dirty="0"/>
              <a:t>숫자</a:t>
            </a:r>
            <a:r>
              <a:rPr lang="en-US" altLang="ko-KR" sz="800" dirty="0"/>
              <a:t>,</a:t>
            </a:r>
            <a:r>
              <a:rPr lang="ko-KR" altLang="en-US" sz="800" dirty="0"/>
              <a:t>특수문자를 혼합하여 입력하세요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9B1285-E363-4DE8-B2B8-7D5F8062E88E}"/>
              </a:ext>
            </a:extLst>
          </p:cNvPr>
          <p:cNvSpPr txBox="1"/>
          <p:nvPr/>
        </p:nvSpPr>
        <p:spPr>
          <a:xfrm>
            <a:off x="461580" y="4013586"/>
            <a:ext cx="1165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비밀번호 확인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B6154DA-9320-43E0-B5F0-4F2143B28F85}"/>
              </a:ext>
            </a:extLst>
          </p:cNvPr>
          <p:cNvSpPr/>
          <p:nvPr/>
        </p:nvSpPr>
        <p:spPr>
          <a:xfrm>
            <a:off x="468323" y="4301086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2E6F86-F9FC-4B42-888C-A120BD4B6534}"/>
              </a:ext>
            </a:extLst>
          </p:cNvPr>
          <p:cNvSpPr txBox="1"/>
          <p:nvPr/>
        </p:nvSpPr>
        <p:spPr>
          <a:xfrm>
            <a:off x="509657" y="4336353"/>
            <a:ext cx="165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비밀번호를 입력하세요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57B02E-5399-46FE-99AF-5945D9C893A5}"/>
              </a:ext>
            </a:extLst>
          </p:cNvPr>
          <p:cNvSpPr txBox="1"/>
          <p:nvPr/>
        </p:nvSpPr>
        <p:spPr>
          <a:xfrm>
            <a:off x="423427" y="4615355"/>
            <a:ext cx="52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560680B-E8C1-47F4-BEC4-00292A4B709A}"/>
              </a:ext>
            </a:extLst>
          </p:cNvPr>
          <p:cNvSpPr/>
          <p:nvPr/>
        </p:nvSpPr>
        <p:spPr>
          <a:xfrm>
            <a:off x="453655" y="4892353"/>
            <a:ext cx="800347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A42A53-A8AC-40BD-93AC-1C239F7B3655}"/>
              </a:ext>
            </a:extLst>
          </p:cNvPr>
          <p:cNvSpPr txBox="1"/>
          <p:nvPr/>
        </p:nvSpPr>
        <p:spPr>
          <a:xfrm>
            <a:off x="1363869" y="4612004"/>
            <a:ext cx="8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생년월일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998B647-7AB4-4EB2-9C2C-B35C234746C7}"/>
              </a:ext>
            </a:extLst>
          </p:cNvPr>
          <p:cNvGrpSpPr/>
          <p:nvPr/>
        </p:nvGrpSpPr>
        <p:grpSpPr>
          <a:xfrm>
            <a:off x="1407563" y="4889004"/>
            <a:ext cx="1215931" cy="292510"/>
            <a:chOff x="3092540" y="766120"/>
            <a:chExt cx="1176161" cy="136094"/>
          </a:xfrm>
        </p:grpSpPr>
        <p:sp>
          <p:nvSpPr>
            <p:cNvPr id="72" name="object 73">
              <a:extLst>
                <a:ext uri="{FF2B5EF4-FFF2-40B4-BE49-F238E27FC236}">
                  <a16:creationId xmlns:a16="http://schemas.microsoft.com/office/drawing/2014/main" id="{96AA9093-00F2-477F-BB7F-C8BE2297D537}"/>
                </a:ext>
              </a:extLst>
            </p:cNvPr>
            <p:cNvSpPr/>
            <p:nvPr/>
          </p:nvSpPr>
          <p:spPr>
            <a:xfrm>
              <a:off x="4035159" y="771778"/>
              <a:ext cx="233542" cy="13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C3502EB-10B3-4E81-867D-1D2E3E7AF01C}"/>
                </a:ext>
              </a:extLst>
            </p:cNvPr>
            <p:cNvSpPr/>
            <p:nvPr/>
          </p:nvSpPr>
          <p:spPr>
            <a:xfrm>
              <a:off x="3092540" y="766120"/>
              <a:ext cx="774169" cy="136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      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9C2BB1F-E13C-4905-BB1F-C499E587BD94}"/>
              </a:ext>
            </a:extLst>
          </p:cNvPr>
          <p:cNvSpPr txBox="1"/>
          <p:nvPr/>
        </p:nvSpPr>
        <p:spPr>
          <a:xfrm>
            <a:off x="2772508" y="4612004"/>
            <a:ext cx="52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성별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47B2ECE-4642-4ACE-A5AA-D0C5AE85CF92}"/>
              </a:ext>
            </a:extLst>
          </p:cNvPr>
          <p:cNvSpPr/>
          <p:nvPr/>
        </p:nvSpPr>
        <p:spPr>
          <a:xfrm>
            <a:off x="2772508" y="4866600"/>
            <a:ext cx="596857" cy="3149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      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EC8F66-4119-4700-9973-C5F0C71BB117}"/>
              </a:ext>
            </a:extLst>
          </p:cNvPr>
          <p:cNvSpPr txBox="1"/>
          <p:nvPr/>
        </p:nvSpPr>
        <p:spPr>
          <a:xfrm>
            <a:off x="3183423" y="4918228"/>
            <a:ext cx="241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</a:t>
            </a:r>
            <a:endParaRPr lang="ko-KR" altLang="en-US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6AA66A-C3A9-40B7-A7BD-A29CDD20CA2E}"/>
              </a:ext>
            </a:extLst>
          </p:cNvPr>
          <p:cNvSpPr txBox="1"/>
          <p:nvPr/>
        </p:nvSpPr>
        <p:spPr>
          <a:xfrm>
            <a:off x="2010164" y="4935292"/>
            <a:ext cx="241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</a:t>
            </a:r>
            <a:endParaRPr lang="ko-KR" alt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1510FD9-E624-49A8-BB2C-499FDFCDE737}"/>
              </a:ext>
            </a:extLst>
          </p:cNvPr>
          <p:cNvSpPr txBox="1"/>
          <p:nvPr/>
        </p:nvSpPr>
        <p:spPr>
          <a:xfrm>
            <a:off x="423427" y="5219158"/>
            <a:ext cx="133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본인확인 이메일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292A914-C043-426B-A995-0DCDB523651D}"/>
              </a:ext>
            </a:extLst>
          </p:cNvPr>
          <p:cNvSpPr/>
          <p:nvPr/>
        </p:nvSpPr>
        <p:spPr>
          <a:xfrm>
            <a:off x="469745" y="5536964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이메일을 입력하세요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60659A-6D64-4D2B-B63A-7A8A6C21475F}"/>
              </a:ext>
            </a:extLst>
          </p:cNvPr>
          <p:cNvSpPr txBox="1"/>
          <p:nvPr/>
        </p:nvSpPr>
        <p:spPr>
          <a:xfrm>
            <a:off x="423427" y="5847882"/>
            <a:ext cx="133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휴대전화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76C006B-C959-446F-8A9E-558FAD0D828D}"/>
              </a:ext>
            </a:extLst>
          </p:cNvPr>
          <p:cNvSpPr/>
          <p:nvPr/>
        </p:nvSpPr>
        <p:spPr>
          <a:xfrm>
            <a:off x="450023" y="6178037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전화번호 입력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61D1C15-90FD-4733-88EF-8FA7B24EABC7}"/>
              </a:ext>
            </a:extLst>
          </p:cNvPr>
          <p:cNvSpPr/>
          <p:nvPr/>
        </p:nvSpPr>
        <p:spPr>
          <a:xfrm>
            <a:off x="3815882" y="1825205"/>
            <a:ext cx="3106571" cy="1386628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E997E2-2EEC-4DFD-B0C6-B6596C4B8CD9}"/>
              </a:ext>
            </a:extLst>
          </p:cNvPr>
          <p:cNvSpPr txBox="1"/>
          <p:nvPr/>
        </p:nvSpPr>
        <p:spPr>
          <a:xfrm>
            <a:off x="4768167" y="1824341"/>
            <a:ext cx="177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회원가입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6B482E4-D686-41A0-B805-742666A40460}"/>
              </a:ext>
            </a:extLst>
          </p:cNvPr>
          <p:cNvSpPr txBox="1"/>
          <p:nvPr/>
        </p:nvSpPr>
        <p:spPr>
          <a:xfrm>
            <a:off x="3973450" y="2224451"/>
            <a:ext cx="1013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아이디 입력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686893C-33D8-41E7-85A3-5D4843D88D46}"/>
              </a:ext>
            </a:extLst>
          </p:cNvPr>
          <p:cNvSpPr/>
          <p:nvPr/>
        </p:nvSpPr>
        <p:spPr>
          <a:xfrm>
            <a:off x="3982488" y="2518519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AE7DD04-3EAF-432A-8F61-2CF705A65742}"/>
              </a:ext>
            </a:extLst>
          </p:cNvPr>
          <p:cNvSpPr txBox="1"/>
          <p:nvPr/>
        </p:nvSpPr>
        <p:spPr>
          <a:xfrm>
            <a:off x="4023822" y="2533908"/>
            <a:ext cx="15712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아이디를 입력하세요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E01F95A-B19E-45C2-B861-D57B1C5CCEA8}"/>
              </a:ext>
            </a:extLst>
          </p:cNvPr>
          <p:cNvSpPr/>
          <p:nvPr/>
        </p:nvSpPr>
        <p:spPr>
          <a:xfrm>
            <a:off x="5985504" y="2526200"/>
            <a:ext cx="669426" cy="25807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중복확인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8A0FCCE-3DAB-4BA2-92E8-E9683AD273AF}"/>
              </a:ext>
            </a:extLst>
          </p:cNvPr>
          <p:cNvSpPr txBox="1"/>
          <p:nvPr/>
        </p:nvSpPr>
        <p:spPr>
          <a:xfrm>
            <a:off x="4023822" y="2810907"/>
            <a:ext cx="1686695" cy="222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아이디가 중복되었습니다</a:t>
            </a:r>
          </a:p>
        </p:txBody>
      </p:sp>
      <p:pic>
        <p:nvPicPr>
          <p:cNvPr id="120" name="그림 119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D85EA199-C0E7-4750-911C-D745B85D2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90" y="3389647"/>
            <a:ext cx="1347036" cy="87854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4254DA7-D377-407C-95A7-EB63385603C7}"/>
              </a:ext>
            </a:extLst>
          </p:cNvPr>
          <p:cNvSpPr txBox="1"/>
          <p:nvPr/>
        </p:nvSpPr>
        <p:spPr>
          <a:xfrm>
            <a:off x="5887175" y="2821270"/>
            <a:ext cx="854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rgbClr val="FF0000"/>
                </a:solidFill>
              </a:rPr>
              <a:t>중복확인를</a:t>
            </a:r>
            <a:r>
              <a:rPr lang="ko-KR" altLang="en-US" sz="800" dirty="0">
                <a:solidFill>
                  <a:srgbClr val="FF0000"/>
                </a:solidFill>
              </a:rPr>
              <a:t> 하지않았습니다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80CA70C-6112-40D3-A522-79F0938FE995}"/>
              </a:ext>
            </a:extLst>
          </p:cNvPr>
          <p:cNvSpPr/>
          <p:nvPr/>
        </p:nvSpPr>
        <p:spPr>
          <a:xfrm>
            <a:off x="3850387" y="5137865"/>
            <a:ext cx="3106571" cy="1643571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1F71E862-99AD-4601-8491-63238E35DD23}"/>
              </a:ext>
            </a:extLst>
          </p:cNvPr>
          <p:cNvGrpSpPr/>
          <p:nvPr/>
        </p:nvGrpSpPr>
        <p:grpSpPr>
          <a:xfrm>
            <a:off x="4921462" y="5555163"/>
            <a:ext cx="1215931" cy="292510"/>
            <a:chOff x="3092540" y="766120"/>
            <a:chExt cx="1176161" cy="136094"/>
          </a:xfrm>
        </p:grpSpPr>
        <p:sp>
          <p:nvSpPr>
            <p:cNvPr id="125" name="object 73">
              <a:extLst>
                <a:ext uri="{FF2B5EF4-FFF2-40B4-BE49-F238E27FC236}">
                  <a16:creationId xmlns:a16="http://schemas.microsoft.com/office/drawing/2014/main" id="{96286078-94DF-4954-B81E-B46C9C73D8D2}"/>
                </a:ext>
              </a:extLst>
            </p:cNvPr>
            <p:cNvSpPr/>
            <p:nvPr/>
          </p:nvSpPr>
          <p:spPr>
            <a:xfrm>
              <a:off x="4035159" y="771778"/>
              <a:ext cx="233542" cy="13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5EBF5E6-3B05-49FA-9AEE-5F60F871C633}"/>
                </a:ext>
              </a:extLst>
            </p:cNvPr>
            <p:cNvSpPr/>
            <p:nvPr/>
          </p:nvSpPr>
          <p:spPr>
            <a:xfrm>
              <a:off x="3092540" y="766120"/>
              <a:ext cx="774169" cy="136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      </a:t>
              </a: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62157EB-8BED-4B44-9410-7C9E9A53C999}"/>
              </a:ext>
            </a:extLst>
          </p:cNvPr>
          <p:cNvSpPr/>
          <p:nvPr/>
        </p:nvSpPr>
        <p:spPr>
          <a:xfrm>
            <a:off x="3819696" y="3394594"/>
            <a:ext cx="3106571" cy="1643571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6008AD7-1009-4E0E-95D4-B704B83FFE20}"/>
              </a:ext>
            </a:extLst>
          </p:cNvPr>
          <p:cNvSpPr txBox="1"/>
          <p:nvPr/>
        </p:nvSpPr>
        <p:spPr>
          <a:xfrm>
            <a:off x="3990827" y="2952132"/>
            <a:ext cx="1165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비밀번호 입력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6B56418-9FB2-478E-9910-688A517D5769}"/>
              </a:ext>
            </a:extLst>
          </p:cNvPr>
          <p:cNvSpPr/>
          <p:nvPr/>
        </p:nvSpPr>
        <p:spPr>
          <a:xfrm>
            <a:off x="4000419" y="3590395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AB57794-7501-4C05-9C58-4526031CF07A}"/>
              </a:ext>
            </a:extLst>
          </p:cNvPr>
          <p:cNvSpPr txBox="1"/>
          <p:nvPr/>
        </p:nvSpPr>
        <p:spPr>
          <a:xfrm>
            <a:off x="4041753" y="3605784"/>
            <a:ext cx="165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비밀번호를 입력하세요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916382C-5DBE-43A1-AAE6-EE366CBDB6FF}"/>
              </a:ext>
            </a:extLst>
          </p:cNvPr>
          <p:cNvSpPr txBox="1"/>
          <p:nvPr/>
        </p:nvSpPr>
        <p:spPr>
          <a:xfrm>
            <a:off x="3875884" y="3875545"/>
            <a:ext cx="3106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6~12</a:t>
            </a:r>
            <a:r>
              <a:rPr lang="ko-KR" altLang="en-US" sz="800" dirty="0"/>
              <a:t>자리의 </a:t>
            </a:r>
            <a:r>
              <a:rPr lang="ko-KR" altLang="en-US" sz="800" dirty="0" err="1"/>
              <a:t>영문소문자</a:t>
            </a:r>
            <a:r>
              <a:rPr lang="en-US" altLang="ko-KR" sz="800" dirty="0"/>
              <a:t>, </a:t>
            </a:r>
            <a:r>
              <a:rPr lang="ko-KR" altLang="en-US" sz="800" dirty="0"/>
              <a:t>숫자</a:t>
            </a:r>
            <a:r>
              <a:rPr lang="en-US" altLang="ko-KR" sz="800" dirty="0"/>
              <a:t>,</a:t>
            </a:r>
            <a:r>
              <a:rPr lang="ko-KR" altLang="en-US" sz="800" dirty="0"/>
              <a:t>특수문자를 혼합하여 입력하세요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D7AC6CF-EED6-44BF-AB41-F6F943E84A1D}"/>
              </a:ext>
            </a:extLst>
          </p:cNvPr>
          <p:cNvSpPr txBox="1"/>
          <p:nvPr/>
        </p:nvSpPr>
        <p:spPr>
          <a:xfrm>
            <a:off x="3993676" y="4174951"/>
            <a:ext cx="1165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비밀번호 확인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F41A49A-E005-4881-A8F4-80636B626E67}"/>
              </a:ext>
            </a:extLst>
          </p:cNvPr>
          <p:cNvSpPr/>
          <p:nvPr/>
        </p:nvSpPr>
        <p:spPr>
          <a:xfrm>
            <a:off x="4000419" y="4462451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4ED20FE-C801-4392-99B2-B696CD094447}"/>
              </a:ext>
            </a:extLst>
          </p:cNvPr>
          <p:cNvSpPr txBox="1"/>
          <p:nvPr/>
        </p:nvSpPr>
        <p:spPr>
          <a:xfrm>
            <a:off x="4041753" y="4497718"/>
            <a:ext cx="165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비밀번호를 입력하세요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93B9411-D62F-4FFE-96EB-1EF41BC15940}"/>
              </a:ext>
            </a:extLst>
          </p:cNvPr>
          <p:cNvSpPr txBox="1"/>
          <p:nvPr/>
        </p:nvSpPr>
        <p:spPr>
          <a:xfrm>
            <a:off x="4026942" y="4754242"/>
            <a:ext cx="19406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rgbClr val="FF0000"/>
                </a:solidFill>
              </a:rPr>
              <a:t>입력한 비밀번호가 일치하지 않습니다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B8A4065-91B8-4137-A6D5-1FC6C4FAA985}"/>
              </a:ext>
            </a:extLst>
          </p:cNvPr>
          <p:cNvSpPr txBox="1"/>
          <p:nvPr/>
        </p:nvSpPr>
        <p:spPr>
          <a:xfrm>
            <a:off x="3955523" y="5278739"/>
            <a:ext cx="52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이름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6A6DAAA-A367-4FDD-B127-DC20762A49E4}"/>
              </a:ext>
            </a:extLst>
          </p:cNvPr>
          <p:cNvSpPr/>
          <p:nvPr/>
        </p:nvSpPr>
        <p:spPr>
          <a:xfrm>
            <a:off x="3985751" y="5555737"/>
            <a:ext cx="800347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F8F2B00-5EF3-447B-A40F-4929C3407187}"/>
              </a:ext>
            </a:extLst>
          </p:cNvPr>
          <p:cNvSpPr txBox="1"/>
          <p:nvPr/>
        </p:nvSpPr>
        <p:spPr>
          <a:xfrm>
            <a:off x="4895965" y="5275388"/>
            <a:ext cx="8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생년월일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0EB1452-3CC8-496F-B6FB-D8AE72A4B9B3}"/>
              </a:ext>
            </a:extLst>
          </p:cNvPr>
          <p:cNvSpPr txBox="1"/>
          <p:nvPr/>
        </p:nvSpPr>
        <p:spPr>
          <a:xfrm>
            <a:off x="6304604" y="5275388"/>
            <a:ext cx="52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성별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0BE2B28-E57C-44BD-9059-BB5D1BFBCAC6}"/>
              </a:ext>
            </a:extLst>
          </p:cNvPr>
          <p:cNvSpPr/>
          <p:nvPr/>
        </p:nvSpPr>
        <p:spPr>
          <a:xfrm>
            <a:off x="6304604" y="5529984"/>
            <a:ext cx="596857" cy="3149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      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B124EF7-D0AE-4EC7-A466-EA2E15ACDB67}"/>
              </a:ext>
            </a:extLst>
          </p:cNvPr>
          <p:cNvSpPr txBox="1"/>
          <p:nvPr/>
        </p:nvSpPr>
        <p:spPr>
          <a:xfrm>
            <a:off x="6715519" y="5581612"/>
            <a:ext cx="241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</a:t>
            </a:r>
            <a:endParaRPr lang="ko-KR" altLang="en-US" sz="1000" dirty="0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7D69263B-EFCF-407C-9D79-0198D34D1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4" y="5058771"/>
            <a:ext cx="1662942" cy="1193817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7F2079E4-22CB-44F7-8E1D-B9FC0EE22D00}"/>
              </a:ext>
            </a:extLst>
          </p:cNvPr>
          <p:cNvSpPr/>
          <p:nvPr/>
        </p:nvSpPr>
        <p:spPr>
          <a:xfrm>
            <a:off x="6305354" y="5836393"/>
            <a:ext cx="596857" cy="2308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남성</a:t>
            </a:r>
            <a:r>
              <a:rPr lang="en-US" altLang="ko-KR" sz="800" dirty="0">
                <a:solidFill>
                  <a:schemeClr val="tx1"/>
                </a:solidFill>
              </a:rPr>
              <a:t>      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5FA7AD0-51DA-4600-BC31-909FD452C895}"/>
              </a:ext>
            </a:extLst>
          </p:cNvPr>
          <p:cNvSpPr/>
          <p:nvPr/>
        </p:nvSpPr>
        <p:spPr>
          <a:xfrm>
            <a:off x="6305354" y="6062266"/>
            <a:ext cx="596857" cy="2308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여성</a:t>
            </a:r>
            <a:r>
              <a:rPr lang="en-US" altLang="ko-KR" sz="800" dirty="0">
                <a:solidFill>
                  <a:schemeClr val="tx1"/>
                </a:solidFill>
              </a:rPr>
              <a:t>     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8F008F95-78EC-425A-877F-97901063B622}"/>
              </a:ext>
            </a:extLst>
          </p:cNvPr>
          <p:cNvCxnSpPr/>
          <p:nvPr/>
        </p:nvCxnSpPr>
        <p:spPr>
          <a:xfrm rot="10800000" flipV="1">
            <a:off x="6052933" y="5285255"/>
            <a:ext cx="1942120" cy="138500"/>
          </a:xfrm>
          <a:prstGeom prst="bentConnector3">
            <a:avLst>
              <a:gd name="adj1" fmla="val 1007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D8A8106-562F-4529-B854-2BA2B10ED80D}"/>
              </a:ext>
            </a:extLst>
          </p:cNvPr>
          <p:cNvSpPr txBox="1"/>
          <p:nvPr/>
        </p:nvSpPr>
        <p:spPr>
          <a:xfrm>
            <a:off x="4914017" y="2178698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0EF94A8-DE58-4310-B57D-A03C7616CD90}"/>
              </a:ext>
            </a:extLst>
          </p:cNvPr>
          <p:cNvSpPr txBox="1"/>
          <p:nvPr/>
        </p:nvSpPr>
        <p:spPr>
          <a:xfrm>
            <a:off x="6045490" y="2178698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1-2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9A922CB-FE0B-46DF-B8CA-9446A6970F51}"/>
              </a:ext>
            </a:extLst>
          </p:cNvPr>
          <p:cNvSpPr txBox="1"/>
          <p:nvPr/>
        </p:nvSpPr>
        <p:spPr>
          <a:xfrm>
            <a:off x="5279462" y="2792823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1-3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509EAB-86AF-4C66-89A0-C4E70FF7B4D7}"/>
              </a:ext>
            </a:extLst>
          </p:cNvPr>
          <p:cNvSpPr txBox="1"/>
          <p:nvPr/>
        </p:nvSpPr>
        <p:spPr>
          <a:xfrm>
            <a:off x="6692544" y="2801352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1-4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6F5B3B-1A10-4B9C-8DD9-389929358006}"/>
              </a:ext>
            </a:extLst>
          </p:cNvPr>
          <p:cNvSpPr txBox="1"/>
          <p:nvPr/>
        </p:nvSpPr>
        <p:spPr>
          <a:xfrm>
            <a:off x="5028917" y="3252960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B4EB57-431B-48E5-B7C2-87FE05DE1177}"/>
              </a:ext>
            </a:extLst>
          </p:cNvPr>
          <p:cNvSpPr txBox="1"/>
          <p:nvPr/>
        </p:nvSpPr>
        <p:spPr>
          <a:xfrm>
            <a:off x="5225973" y="4120990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2-2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AF1534-8F6F-4FFF-A49C-ED4F561B5A16}"/>
              </a:ext>
            </a:extLst>
          </p:cNvPr>
          <p:cNvSpPr txBox="1"/>
          <p:nvPr/>
        </p:nvSpPr>
        <p:spPr>
          <a:xfrm>
            <a:off x="5893711" y="4707430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2-3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669D2F4-2ED0-4CCA-BD84-15627BAF2669}"/>
              </a:ext>
            </a:extLst>
          </p:cNvPr>
          <p:cNvSpPr txBox="1"/>
          <p:nvPr/>
        </p:nvSpPr>
        <p:spPr>
          <a:xfrm>
            <a:off x="4319077" y="5205363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958D3B0-FB30-4097-9E7E-11839501FE14}"/>
              </a:ext>
            </a:extLst>
          </p:cNvPr>
          <p:cNvSpPr txBox="1"/>
          <p:nvPr/>
        </p:nvSpPr>
        <p:spPr>
          <a:xfrm>
            <a:off x="5129451" y="4980153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3-2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B6F10C-A0C1-434D-935D-6A48ADF33AE9}"/>
              </a:ext>
            </a:extLst>
          </p:cNvPr>
          <p:cNvSpPr txBox="1"/>
          <p:nvPr/>
        </p:nvSpPr>
        <p:spPr>
          <a:xfrm>
            <a:off x="5700670" y="5808350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3-3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2D42CCF-4E3B-4602-A091-A394CCB84D0E}"/>
              </a:ext>
            </a:extLst>
          </p:cNvPr>
          <p:cNvSpPr txBox="1"/>
          <p:nvPr/>
        </p:nvSpPr>
        <p:spPr>
          <a:xfrm>
            <a:off x="6664881" y="5226442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3-5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AB36633-DB08-4CE5-99E6-A0EC6B759F37}"/>
              </a:ext>
            </a:extLst>
          </p:cNvPr>
          <p:cNvSpPr txBox="1"/>
          <p:nvPr/>
        </p:nvSpPr>
        <p:spPr>
          <a:xfrm>
            <a:off x="1513397" y="3064586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47F61D-20DB-4419-BF0A-8ED003706D03}"/>
              </a:ext>
            </a:extLst>
          </p:cNvPr>
          <p:cNvSpPr txBox="1"/>
          <p:nvPr/>
        </p:nvSpPr>
        <p:spPr>
          <a:xfrm>
            <a:off x="1498878" y="3942331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2-2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5A00C8A-BA4E-42E4-A183-7D6B9B342BA6}"/>
              </a:ext>
            </a:extLst>
          </p:cNvPr>
          <p:cNvSpPr txBox="1"/>
          <p:nvPr/>
        </p:nvSpPr>
        <p:spPr>
          <a:xfrm>
            <a:off x="810637" y="4555053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7330363-BDD8-440F-9DD8-25EAE6DD706B}"/>
              </a:ext>
            </a:extLst>
          </p:cNvPr>
          <p:cNvSpPr txBox="1"/>
          <p:nvPr/>
        </p:nvSpPr>
        <p:spPr>
          <a:xfrm>
            <a:off x="2075569" y="4555053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3-2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433E4A4-922D-401C-84A6-CA67051DAD27}"/>
              </a:ext>
            </a:extLst>
          </p:cNvPr>
          <p:cNvSpPr txBox="1"/>
          <p:nvPr/>
        </p:nvSpPr>
        <p:spPr>
          <a:xfrm>
            <a:off x="3186246" y="4490322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3-5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C470B4-7228-4E8B-A7BD-7E27B6D61464}"/>
              </a:ext>
            </a:extLst>
          </p:cNvPr>
          <p:cNvSpPr txBox="1"/>
          <p:nvPr/>
        </p:nvSpPr>
        <p:spPr>
          <a:xfrm>
            <a:off x="2387933" y="5449965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C477E-1CAA-418E-8D47-EE3E90297D61}"/>
              </a:ext>
            </a:extLst>
          </p:cNvPr>
          <p:cNvSpPr txBox="1"/>
          <p:nvPr/>
        </p:nvSpPr>
        <p:spPr>
          <a:xfrm>
            <a:off x="2404005" y="6124098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96" name="표 4">
            <a:extLst>
              <a:ext uri="{FF2B5EF4-FFF2-40B4-BE49-F238E27FC236}">
                <a16:creationId xmlns:a16="http://schemas.microsoft.com/office/drawing/2014/main" id="{92450096-BA77-4E22-B973-174042A59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34311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회원가입 화면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97" name="표 7">
            <a:extLst>
              <a:ext uri="{FF2B5EF4-FFF2-40B4-BE49-F238E27FC236}">
                <a16:creationId xmlns:a16="http://schemas.microsoft.com/office/drawing/2014/main" id="{BBA6FAE3-BC58-4E1B-85E6-01CA97DB5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78598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이명기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F99C3A18-A707-4B08-978A-44769DE2982B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122" name="object 9">
              <a:extLst>
                <a:ext uri="{FF2B5EF4-FFF2-40B4-BE49-F238E27FC236}">
                  <a16:creationId xmlns:a16="http://schemas.microsoft.com/office/drawing/2014/main" id="{45672CB1-28A9-46D1-8BA4-64A8DDD8FF16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5" name="object 13">
              <a:extLst>
                <a:ext uri="{FF2B5EF4-FFF2-40B4-BE49-F238E27FC236}">
                  <a16:creationId xmlns:a16="http://schemas.microsoft.com/office/drawing/2014/main" id="{43EFA462-4F2A-4096-8B79-FC40E02F04FD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136" name="표 10">
            <a:extLst>
              <a:ext uri="{FF2B5EF4-FFF2-40B4-BE49-F238E27FC236}">
                <a16:creationId xmlns:a16="http://schemas.microsoft.com/office/drawing/2014/main" id="{7B4C6757-B599-4E23-9628-11B63E7EA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244099"/>
              </p:ext>
            </p:extLst>
          </p:nvPr>
        </p:nvGraphicFramePr>
        <p:xfrm>
          <a:off x="8914412" y="1028112"/>
          <a:ext cx="3277585" cy="58425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77712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799873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388848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dirty="0"/>
                        <a:t>회원가입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54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1-1</a:t>
                      </a:r>
                      <a:r>
                        <a:rPr lang="ko-KR" altLang="en-US" sz="1200" dirty="0"/>
                        <a:t>아이디입력을 할 수 있게 클릭 시 키보드 활성화 </a:t>
                      </a:r>
                      <a:r>
                        <a:rPr lang="en-US" altLang="ko-KR" sz="1200" dirty="0"/>
                        <a:t>1-2</a:t>
                      </a:r>
                      <a:r>
                        <a:rPr lang="ko-KR" altLang="en-US" sz="1200" dirty="0"/>
                        <a:t>중복확인버튼을 눌렀을 때 정보가 중복되었을 경우 </a:t>
                      </a:r>
                      <a:r>
                        <a:rPr lang="en-US" altLang="ko-KR" sz="1200" dirty="0"/>
                        <a:t>1-3</a:t>
                      </a:r>
                      <a:r>
                        <a:rPr lang="ko-KR" altLang="en-US" sz="1200" dirty="0"/>
                        <a:t>의 메시지를 띄운다</a:t>
                      </a:r>
                      <a:r>
                        <a:rPr lang="en-US" altLang="ko-KR" sz="1200" dirty="0"/>
                        <a:t>. 1-2</a:t>
                      </a:r>
                      <a:r>
                        <a:rPr lang="ko-KR" altLang="en-US" sz="1200" dirty="0"/>
                        <a:t>의 중복확인 버튼을 누르지 않고 다른 입력 창이나 가입하기 버튼을 눌렀을 경우 </a:t>
                      </a:r>
                      <a:r>
                        <a:rPr lang="en-US" altLang="ko-KR" sz="1200" dirty="0"/>
                        <a:t>1-4</a:t>
                      </a:r>
                      <a:r>
                        <a:rPr lang="ko-KR" altLang="en-US" sz="1200" dirty="0"/>
                        <a:t>의 메시지를 띄운다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827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2-1,2-2 </a:t>
                      </a:r>
                      <a:r>
                        <a:rPr lang="ko-KR" altLang="en-US" sz="1200" dirty="0"/>
                        <a:t>비밀번호입력을 할 수 있게 클릭 시 키보드가 활성화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684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2-2: 2-1</a:t>
                      </a:r>
                      <a:r>
                        <a:rPr lang="ko-KR" altLang="en-US" sz="1200" dirty="0"/>
                        <a:t>의 입력한 정보가 </a:t>
                      </a:r>
                      <a:r>
                        <a:rPr lang="en-US" altLang="ko-KR" sz="1200" dirty="0"/>
                        <a:t>2-2</a:t>
                      </a:r>
                      <a:r>
                        <a:rPr lang="ko-KR" altLang="en-US" sz="1200" dirty="0"/>
                        <a:t>의 입력한내용과 일치하지 않을 경우 </a:t>
                      </a:r>
                      <a:r>
                        <a:rPr lang="en-US" altLang="ko-KR" sz="1200" dirty="0"/>
                        <a:t>2-3</a:t>
                      </a:r>
                      <a:r>
                        <a:rPr lang="ko-KR" altLang="en-US" sz="1200" dirty="0"/>
                        <a:t>의 메시지를 띄운다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553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/>
                        <a:t>3. </a:t>
                      </a:r>
                      <a:r>
                        <a:rPr lang="en-US" altLang="ko-KR" sz="1200" b="0" dirty="0"/>
                        <a:t>3-1</a:t>
                      </a:r>
                      <a:r>
                        <a:rPr lang="ko-KR" altLang="en-US" sz="1200" b="0" dirty="0"/>
                        <a:t>이름을 입력 할 수 있게 클릭 시 키보드 활성화</a:t>
                      </a:r>
                      <a:endParaRPr lang="en-US" altLang="ko-KR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1000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b="0" dirty="0"/>
                        <a:t>3-3</a:t>
                      </a:r>
                      <a:r>
                        <a:rPr lang="ko-KR" altLang="en-US" sz="1200" b="0" dirty="0"/>
                        <a:t>의 아이콘을 누를 시 </a:t>
                      </a:r>
                      <a:r>
                        <a:rPr lang="en-US" altLang="ko-KR" sz="1200" b="0" dirty="0"/>
                        <a:t>3-4</a:t>
                      </a:r>
                      <a:r>
                        <a:rPr lang="ko-KR" altLang="en-US" sz="1200" b="0" dirty="0"/>
                        <a:t>의 캘린더 뷰 이벤트가 화성화 되고 </a:t>
                      </a:r>
                      <a:r>
                        <a:rPr lang="en-US" altLang="ko-KR" sz="1200" b="0" dirty="0"/>
                        <a:t>3-2</a:t>
                      </a:r>
                      <a:r>
                        <a:rPr lang="ko-KR" altLang="en-US" sz="1200" b="0" dirty="0"/>
                        <a:t>의 칸에 입력된다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/>
                    </a:p>
                    <a:p>
                      <a:pPr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  <a:tr h="827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b="0" dirty="0"/>
                        <a:t>3-5</a:t>
                      </a:r>
                      <a:r>
                        <a:rPr lang="ko-KR" altLang="en-US" sz="1200" b="0" dirty="0"/>
                        <a:t>의 리스트박스를 클릭 후 선택할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5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658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CD7DD826-7607-4CAC-9CAA-67C57B4F6E92}"/>
              </a:ext>
            </a:extLst>
          </p:cNvPr>
          <p:cNvSpPr/>
          <p:nvPr/>
        </p:nvSpPr>
        <p:spPr>
          <a:xfrm>
            <a:off x="4259530" y="1804808"/>
            <a:ext cx="3106571" cy="4894729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3C5BEA-7935-40E5-83AC-F7AC7CBC3F97}"/>
              </a:ext>
            </a:extLst>
          </p:cNvPr>
          <p:cNvSpPr/>
          <p:nvPr/>
        </p:nvSpPr>
        <p:spPr>
          <a:xfrm>
            <a:off x="210497" y="1804808"/>
            <a:ext cx="3106571" cy="4894729"/>
          </a:xfrm>
          <a:prstGeom prst="rect">
            <a:avLst/>
          </a:prstGeom>
          <a:solidFill>
            <a:srgbClr val="E1C7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B68A634-2F4C-4114-923C-A1617A6BF73B}"/>
              </a:ext>
            </a:extLst>
          </p:cNvPr>
          <p:cNvSpPr/>
          <p:nvPr/>
        </p:nvSpPr>
        <p:spPr>
          <a:xfrm>
            <a:off x="943895" y="5115867"/>
            <a:ext cx="1597147" cy="70242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BB0A9A-CCA9-4010-9A68-79450476F223}"/>
              </a:ext>
            </a:extLst>
          </p:cNvPr>
          <p:cNvSpPr txBox="1"/>
          <p:nvPr/>
        </p:nvSpPr>
        <p:spPr>
          <a:xfrm>
            <a:off x="387527" y="1402423"/>
            <a:ext cx="2970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모바일앱</a:t>
            </a:r>
            <a:r>
              <a:rPr lang="ko-KR" altLang="en-US" sz="1100" dirty="0"/>
              <a:t> 화면</a:t>
            </a:r>
            <a:r>
              <a:rPr lang="en-US" altLang="ko-KR" sz="1100" dirty="0"/>
              <a:t>(</a:t>
            </a:r>
            <a:r>
              <a:rPr lang="ko-KR" altLang="en-US" sz="1100" dirty="0"/>
              <a:t>드래그해서 화면이동가능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51ED1D53-AE18-4B24-99A7-3AFCF48C0142}"/>
              </a:ext>
            </a:extLst>
          </p:cNvPr>
          <p:cNvSpPr/>
          <p:nvPr/>
        </p:nvSpPr>
        <p:spPr>
          <a:xfrm>
            <a:off x="289876" y="1848351"/>
            <a:ext cx="1878481" cy="13080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D4103BE8-E803-4F62-A030-0D24B92C79A1}"/>
              </a:ext>
            </a:extLst>
          </p:cNvPr>
          <p:cNvSpPr txBox="1"/>
          <p:nvPr/>
        </p:nvSpPr>
        <p:spPr>
          <a:xfrm>
            <a:off x="182758" y="2006517"/>
            <a:ext cx="3106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6~12</a:t>
            </a:r>
            <a:r>
              <a:rPr lang="ko-KR" altLang="en-US" sz="800" dirty="0"/>
              <a:t>자리의 </a:t>
            </a:r>
            <a:r>
              <a:rPr lang="ko-KR" altLang="en-US" sz="800" dirty="0" err="1"/>
              <a:t>영문소문자</a:t>
            </a:r>
            <a:r>
              <a:rPr lang="en-US" altLang="ko-KR" sz="800" dirty="0"/>
              <a:t>, </a:t>
            </a:r>
            <a:r>
              <a:rPr lang="ko-KR" altLang="en-US" sz="800" dirty="0"/>
              <a:t>숫자</a:t>
            </a:r>
            <a:r>
              <a:rPr lang="en-US" altLang="ko-KR" sz="800" dirty="0"/>
              <a:t>,</a:t>
            </a:r>
            <a:r>
              <a:rPr lang="ko-KR" altLang="en-US" sz="800" dirty="0"/>
              <a:t>특수문자를 혼합하여 입력하세요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8845B96-CF6D-4C52-9AAD-F47C0BC41C04}"/>
              </a:ext>
            </a:extLst>
          </p:cNvPr>
          <p:cNvSpPr txBox="1"/>
          <p:nvPr/>
        </p:nvSpPr>
        <p:spPr>
          <a:xfrm>
            <a:off x="300550" y="2243170"/>
            <a:ext cx="1165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비밀번호 확인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952C761C-1A86-4C6B-9036-603DE98AD705}"/>
              </a:ext>
            </a:extLst>
          </p:cNvPr>
          <p:cNvSpPr/>
          <p:nvPr/>
        </p:nvSpPr>
        <p:spPr>
          <a:xfrm>
            <a:off x="307293" y="2530670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F65BA81-85BF-4CC9-BED4-1F0CE747F973}"/>
              </a:ext>
            </a:extLst>
          </p:cNvPr>
          <p:cNvSpPr txBox="1"/>
          <p:nvPr/>
        </p:nvSpPr>
        <p:spPr>
          <a:xfrm>
            <a:off x="348627" y="2565937"/>
            <a:ext cx="1657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비밀번호를 입력하세요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D0FDC09-6809-43AE-AFD5-7D349A1CE7FB}"/>
              </a:ext>
            </a:extLst>
          </p:cNvPr>
          <p:cNvSpPr txBox="1"/>
          <p:nvPr/>
        </p:nvSpPr>
        <p:spPr>
          <a:xfrm>
            <a:off x="262397" y="2844939"/>
            <a:ext cx="52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이름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CFDB368-BB60-4913-A648-56384D21FC44}"/>
              </a:ext>
            </a:extLst>
          </p:cNvPr>
          <p:cNvSpPr/>
          <p:nvPr/>
        </p:nvSpPr>
        <p:spPr>
          <a:xfrm>
            <a:off x="292625" y="3121937"/>
            <a:ext cx="800347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19C94F2-640E-46C1-BA2C-0B2B901FFAFA}"/>
              </a:ext>
            </a:extLst>
          </p:cNvPr>
          <p:cNvSpPr txBox="1"/>
          <p:nvPr/>
        </p:nvSpPr>
        <p:spPr>
          <a:xfrm>
            <a:off x="1202839" y="2841588"/>
            <a:ext cx="855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생년월일</a:t>
            </a: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40B398E-D2D1-47A8-A2FA-05F551C74C89}"/>
              </a:ext>
            </a:extLst>
          </p:cNvPr>
          <p:cNvGrpSpPr/>
          <p:nvPr/>
        </p:nvGrpSpPr>
        <p:grpSpPr>
          <a:xfrm>
            <a:off x="1246533" y="3118588"/>
            <a:ext cx="1215931" cy="292510"/>
            <a:chOff x="3092540" y="766120"/>
            <a:chExt cx="1176161" cy="136094"/>
          </a:xfrm>
        </p:grpSpPr>
        <p:sp>
          <p:nvSpPr>
            <p:cNvPr id="180" name="object 73">
              <a:extLst>
                <a:ext uri="{FF2B5EF4-FFF2-40B4-BE49-F238E27FC236}">
                  <a16:creationId xmlns:a16="http://schemas.microsoft.com/office/drawing/2014/main" id="{0AE5FB01-BA53-428A-B93F-78388C941EA3}"/>
                </a:ext>
              </a:extLst>
            </p:cNvPr>
            <p:cNvSpPr/>
            <p:nvPr/>
          </p:nvSpPr>
          <p:spPr>
            <a:xfrm>
              <a:off x="4035159" y="771778"/>
              <a:ext cx="233542" cy="13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78A02436-FA1B-4799-B2A5-F3B270DAD6F8}"/>
                </a:ext>
              </a:extLst>
            </p:cNvPr>
            <p:cNvSpPr/>
            <p:nvPr/>
          </p:nvSpPr>
          <p:spPr>
            <a:xfrm>
              <a:off x="3092540" y="766120"/>
              <a:ext cx="774169" cy="136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         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687678E6-FEBE-4F60-B109-C06BABAEB459}"/>
              </a:ext>
            </a:extLst>
          </p:cNvPr>
          <p:cNvSpPr txBox="1"/>
          <p:nvPr/>
        </p:nvSpPr>
        <p:spPr>
          <a:xfrm>
            <a:off x="2611478" y="2841588"/>
            <a:ext cx="52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성별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81D28F4-6485-4EEC-8838-C097B348C868}"/>
              </a:ext>
            </a:extLst>
          </p:cNvPr>
          <p:cNvSpPr/>
          <p:nvPr/>
        </p:nvSpPr>
        <p:spPr>
          <a:xfrm>
            <a:off x="2611478" y="3096184"/>
            <a:ext cx="596857" cy="3149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       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F3A6470-E59D-4EB7-AFAD-38A7CA08600B}"/>
              </a:ext>
            </a:extLst>
          </p:cNvPr>
          <p:cNvSpPr txBox="1"/>
          <p:nvPr/>
        </p:nvSpPr>
        <p:spPr>
          <a:xfrm>
            <a:off x="3022393" y="3147812"/>
            <a:ext cx="241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</a:t>
            </a:r>
            <a:endParaRPr lang="ko-KR" altLang="en-US" sz="10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A06114B-D6F1-4D66-AC50-1184E030BBC4}"/>
              </a:ext>
            </a:extLst>
          </p:cNvPr>
          <p:cNvSpPr txBox="1"/>
          <p:nvPr/>
        </p:nvSpPr>
        <p:spPr>
          <a:xfrm>
            <a:off x="1849134" y="3164876"/>
            <a:ext cx="241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</a:t>
            </a:r>
            <a:endParaRPr lang="ko-KR" altLang="en-US" sz="10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7EC5BBF-815F-47C9-BCB6-707910664F05}"/>
              </a:ext>
            </a:extLst>
          </p:cNvPr>
          <p:cNvSpPr txBox="1"/>
          <p:nvPr/>
        </p:nvSpPr>
        <p:spPr>
          <a:xfrm>
            <a:off x="262397" y="3448742"/>
            <a:ext cx="133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본인확인 이메일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EC21FBB9-945D-499E-8731-FAC2AB230C32}"/>
              </a:ext>
            </a:extLst>
          </p:cNvPr>
          <p:cNvSpPr/>
          <p:nvPr/>
        </p:nvSpPr>
        <p:spPr>
          <a:xfrm>
            <a:off x="308715" y="3766548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이메일을 입력하세요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A9928C8-98CF-4326-8915-6AE86C6258D2}"/>
              </a:ext>
            </a:extLst>
          </p:cNvPr>
          <p:cNvSpPr txBox="1"/>
          <p:nvPr/>
        </p:nvSpPr>
        <p:spPr>
          <a:xfrm>
            <a:off x="262397" y="4077466"/>
            <a:ext cx="133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휴대전화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7D88E4B9-5E08-42D6-96B7-A0DAAD5B9AE9}"/>
              </a:ext>
            </a:extLst>
          </p:cNvPr>
          <p:cNvSpPr/>
          <p:nvPr/>
        </p:nvSpPr>
        <p:spPr>
          <a:xfrm>
            <a:off x="288993" y="4407621"/>
            <a:ext cx="1878481" cy="2769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전화번호 입력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916EDC65-08D3-4E48-81F9-E9FF120F392B}"/>
              </a:ext>
            </a:extLst>
          </p:cNvPr>
          <p:cNvSpPr/>
          <p:nvPr/>
        </p:nvSpPr>
        <p:spPr>
          <a:xfrm>
            <a:off x="857111" y="5099387"/>
            <a:ext cx="1751769" cy="740758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7C6CEDC1-9D2D-460D-A950-9A60F858BF44}"/>
              </a:ext>
            </a:extLst>
          </p:cNvPr>
          <p:cNvSpPr txBox="1"/>
          <p:nvPr/>
        </p:nvSpPr>
        <p:spPr>
          <a:xfrm>
            <a:off x="950460" y="5255522"/>
            <a:ext cx="177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badi Extra Light" panose="020B0604020202020204" pitchFamily="34" charset="0"/>
                <a:cs typeface="Cavolini" panose="020B0502040204020203" pitchFamily="66" charset="0"/>
              </a:rPr>
              <a:t>가 입 하 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418BA6-57F2-454D-BF5F-82FDAD671BB5}"/>
              </a:ext>
            </a:extLst>
          </p:cNvPr>
          <p:cNvSpPr txBox="1"/>
          <p:nvPr/>
        </p:nvSpPr>
        <p:spPr>
          <a:xfrm>
            <a:off x="2239868" y="3725741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6BD070-80AC-40DA-B9A8-8A2B7647F80B}"/>
              </a:ext>
            </a:extLst>
          </p:cNvPr>
          <p:cNvSpPr txBox="1"/>
          <p:nvPr/>
        </p:nvSpPr>
        <p:spPr>
          <a:xfrm>
            <a:off x="2259212" y="4365981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3DA06B-B332-4FD9-B670-17B789820F7A}"/>
              </a:ext>
            </a:extLst>
          </p:cNvPr>
          <p:cNvSpPr txBox="1"/>
          <p:nvPr/>
        </p:nvSpPr>
        <p:spPr>
          <a:xfrm>
            <a:off x="2616274" y="5229521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09C41D6-E5B8-4F03-8A9A-58FB26CBE0DE}"/>
              </a:ext>
            </a:extLst>
          </p:cNvPr>
          <p:cNvSpPr/>
          <p:nvPr/>
        </p:nvSpPr>
        <p:spPr>
          <a:xfrm>
            <a:off x="4390379" y="1926237"/>
            <a:ext cx="2873829" cy="4624252"/>
          </a:xfrm>
          <a:prstGeom prst="roundRect">
            <a:avLst>
              <a:gd name="adj" fmla="val 343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262A5C-F79B-46D7-8537-6BDE78920432}"/>
              </a:ext>
            </a:extLst>
          </p:cNvPr>
          <p:cNvSpPr txBox="1"/>
          <p:nvPr/>
        </p:nvSpPr>
        <p:spPr>
          <a:xfrm>
            <a:off x="5165741" y="1989280"/>
            <a:ext cx="129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badi Extra Light" panose="020B0604020202020204" pitchFamily="34" charset="0"/>
                <a:cs typeface="Cavolini" panose="020B0502040204020203" pitchFamily="66" charset="0"/>
              </a:rPr>
              <a:t>약관동의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CBCAD02-1F97-412D-A5C3-D49DED72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546" y="2402161"/>
            <a:ext cx="2742538" cy="885825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01AF61B-F781-4FEF-B38F-70BC92CA8C24}"/>
              </a:ext>
            </a:extLst>
          </p:cNvPr>
          <p:cNvSpPr/>
          <p:nvPr/>
        </p:nvSpPr>
        <p:spPr>
          <a:xfrm>
            <a:off x="6943653" y="3303851"/>
            <a:ext cx="240431" cy="266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1/2 액자 52">
            <a:extLst>
              <a:ext uri="{FF2B5EF4-FFF2-40B4-BE49-F238E27FC236}">
                <a16:creationId xmlns:a16="http://schemas.microsoft.com/office/drawing/2014/main" id="{961CAE99-BCE9-416A-B61C-367F1B21E358}"/>
              </a:ext>
            </a:extLst>
          </p:cNvPr>
          <p:cNvSpPr/>
          <p:nvPr/>
        </p:nvSpPr>
        <p:spPr>
          <a:xfrm rot="14016421">
            <a:off x="7010469" y="3313471"/>
            <a:ext cx="124759" cy="184415"/>
          </a:xfrm>
          <a:prstGeom prst="halfFram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BEE82E7-D0EE-4741-8800-F5938BDA5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379" y="3823890"/>
            <a:ext cx="2873830" cy="852008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5A8F8E-4F2E-4118-BDB4-197B68057ABA}"/>
              </a:ext>
            </a:extLst>
          </p:cNvPr>
          <p:cNvSpPr/>
          <p:nvPr/>
        </p:nvSpPr>
        <p:spPr>
          <a:xfrm>
            <a:off x="6954508" y="4760073"/>
            <a:ext cx="240431" cy="266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1/2 액자 55">
            <a:extLst>
              <a:ext uri="{FF2B5EF4-FFF2-40B4-BE49-F238E27FC236}">
                <a16:creationId xmlns:a16="http://schemas.microsoft.com/office/drawing/2014/main" id="{17450085-61BC-4C8C-BFBF-ED1EE2A0CE24}"/>
              </a:ext>
            </a:extLst>
          </p:cNvPr>
          <p:cNvSpPr/>
          <p:nvPr/>
        </p:nvSpPr>
        <p:spPr>
          <a:xfrm rot="14016421">
            <a:off x="7013994" y="4748027"/>
            <a:ext cx="124759" cy="184415"/>
          </a:xfrm>
          <a:prstGeom prst="halfFram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E851B94-218F-407D-A7D1-A53D37F4767E}"/>
              </a:ext>
            </a:extLst>
          </p:cNvPr>
          <p:cNvSpPr/>
          <p:nvPr/>
        </p:nvSpPr>
        <p:spPr>
          <a:xfrm>
            <a:off x="6829188" y="5379299"/>
            <a:ext cx="351016" cy="311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id="{62EB430E-8CD1-43AF-9148-CB4BEA38A7C6}"/>
              </a:ext>
            </a:extLst>
          </p:cNvPr>
          <p:cNvSpPr/>
          <p:nvPr/>
        </p:nvSpPr>
        <p:spPr>
          <a:xfrm rot="14016421">
            <a:off x="4592945" y="4781622"/>
            <a:ext cx="145900" cy="269236"/>
          </a:xfrm>
          <a:prstGeom prst="halfFram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B924F7-2F24-4960-8642-3E214C159404}"/>
              </a:ext>
            </a:extLst>
          </p:cNvPr>
          <p:cNvSpPr/>
          <p:nvPr/>
        </p:nvSpPr>
        <p:spPr>
          <a:xfrm>
            <a:off x="4441546" y="5368123"/>
            <a:ext cx="237091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이용약관에 모두 동의 하십니까</a:t>
            </a:r>
            <a:endParaRPr lang="en-US" altLang="ko-KR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601D945-9673-4A9C-A595-C6CA00B602FA}"/>
              </a:ext>
            </a:extLst>
          </p:cNvPr>
          <p:cNvSpPr/>
          <p:nvPr/>
        </p:nvSpPr>
        <p:spPr>
          <a:xfrm>
            <a:off x="4390378" y="5881998"/>
            <a:ext cx="2873830" cy="668490"/>
          </a:xfrm>
          <a:prstGeom prst="rect">
            <a:avLst/>
          </a:prstGeom>
          <a:solidFill>
            <a:srgbClr val="E1C7D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</a:t>
            </a:r>
            <a:r>
              <a:rPr lang="ko-KR" altLang="en-US" sz="1600" b="1" dirty="0">
                <a:solidFill>
                  <a:schemeClr val="tx1"/>
                </a:solidFill>
              </a:rPr>
              <a:t>취소               확인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867235-E890-4EC9-9243-05C32CC100D3}"/>
              </a:ext>
            </a:extLst>
          </p:cNvPr>
          <p:cNvSpPr txBox="1"/>
          <p:nvPr/>
        </p:nvSpPr>
        <p:spPr>
          <a:xfrm>
            <a:off x="6513185" y="1374762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895D20-E60A-499E-8155-0CB333A7686B}"/>
              </a:ext>
            </a:extLst>
          </p:cNvPr>
          <p:cNvSpPr txBox="1"/>
          <p:nvPr/>
        </p:nvSpPr>
        <p:spPr>
          <a:xfrm>
            <a:off x="7330327" y="3270922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78A853-9A9A-482D-B8DC-6931E8016B89}"/>
              </a:ext>
            </a:extLst>
          </p:cNvPr>
          <p:cNvSpPr txBox="1"/>
          <p:nvPr/>
        </p:nvSpPr>
        <p:spPr>
          <a:xfrm>
            <a:off x="7366101" y="5366885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7-2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C83F6-1E01-46C6-8784-01C16434C359}"/>
              </a:ext>
            </a:extLst>
          </p:cNvPr>
          <p:cNvSpPr txBox="1"/>
          <p:nvPr/>
        </p:nvSpPr>
        <p:spPr>
          <a:xfrm>
            <a:off x="3418023" y="5881997"/>
            <a:ext cx="139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이전페이지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3E7D02-4A94-4D86-925F-DCAFEE4B2E55}"/>
              </a:ext>
            </a:extLst>
          </p:cNvPr>
          <p:cNvSpPr txBox="1"/>
          <p:nvPr/>
        </p:nvSpPr>
        <p:spPr>
          <a:xfrm>
            <a:off x="6943653" y="6260427"/>
            <a:ext cx="139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다음페이지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AEDCD1C-A3C6-4D80-AFDF-34F757846238}"/>
              </a:ext>
            </a:extLst>
          </p:cNvPr>
          <p:cNvSpPr txBox="1"/>
          <p:nvPr/>
        </p:nvSpPr>
        <p:spPr>
          <a:xfrm>
            <a:off x="3923268" y="1402423"/>
            <a:ext cx="29703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모바일앱</a:t>
            </a:r>
            <a:r>
              <a:rPr lang="ko-KR" altLang="en-US" sz="1100" dirty="0"/>
              <a:t> 화면</a:t>
            </a:r>
            <a:r>
              <a:rPr lang="en-US" altLang="ko-KR" sz="1100" dirty="0"/>
              <a:t>(</a:t>
            </a:r>
            <a:r>
              <a:rPr lang="ko-KR" altLang="en-US" sz="1100" dirty="0"/>
              <a:t>드래그해서 화면이동가능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</a:p>
        </p:txBody>
      </p:sp>
      <p:graphicFrame>
        <p:nvGraphicFramePr>
          <p:cNvPr id="67" name="표 4">
            <a:extLst>
              <a:ext uri="{FF2B5EF4-FFF2-40B4-BE49-F238E27FC236}">
                <a16:creationId xmlns:a16="http://schemas.microsoft.com/office/drawing/2014/main" id="{A925206A-1140-4DBD-A4E2-721675E05D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19418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회원가입 화면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3.1-1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약관동의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68" name="표 7">
            <a:extLst>
              <a:ext uri="{FF2B5EF4-FFF2-40B4-BE49-F238E27FC236}">
                <a16:creationId xmlns:a16="http://schemas.microsoft.com/office/drawing/2014/main" id="{7FC27CEE-3528-436A-9888-D65C71B07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78598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이명기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70" name="그룹 69">
            <a:extLst>
              <a:ext uri="{FF2B5EF4-FFF2-40B4-BE49-F238E27FC236}">
                <a16:creationId xmlns:a16="http://schemas.microsoft.com/office/drawing/2014/main" id="{076A6B26-FBB3-4DED-8851-2797131931F4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71" name="object 9">
              <a:extLst>
                <a:ext uri="{FF2B5EF4-FFF2-40B4-BE49-F238E27FC236}">
                  <a16:creationId xmlns:a16="http://schemas.microsoft.com/office/drawing/2014/main" id="{93DA98CF-181A-467D-967F-94FCBFA0A4ED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13">
              <a:extLst>
                <a:ext uri="{FF2B5EF4-FFF2-40B4-BE49-F238E27FC236}">
                  <a16:creationId xmlns:a16="http://schemas.microsoft.com/office/drawing/2014/main" id="{4AC7CB4C-E828-45D3-AE9A-1FE1C58D498D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73" name="표 10">
            <a:extLst>
              <a:ext uri="{FF2B5EF4-FFF2-40B4-BE49-F238E27FC236}">
                <a16:creationId xmlns:a16="http://schemas.microsoft.com/office/drawing/2014/main" id="{D9C29E35-7FFE-4E56-A90E-DE3FEDB39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897737"/>
              </p:ext>
            </p:extLst>
          </p:nvPr>
        </p:nvGraphicFramePr>
        <p:xfrm>
          <a:off x="8914412" y="1028113"/>
          <a:ext cx="3277585" cy="58637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49435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728150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406083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회원가입 화면 </a:t>
                      </a:r>
                      <a:r>
                        <a:rPr lang="en-US" altLang="ko-KR" sz="1600" b="1" dirty="0"/>
                        <a:t>&amp; </a:t>
                      </a:r>
                      <a:r>
                        <a:rPr lang="ko-KR" altLang="en-US" sz="1600" b="1" dirty="0"/>
                        <a:t>약관동의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22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 입력을 할 수 있게 클릭 시 키보드 활성화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8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5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전화번호를 입력 할 수 있게 클릭 시 키보드 활성화</a:t>
                      </a:r>
                      <a:endParaRPr lang="en-US" altLang="ko-KR" sz="1400" dirty="0"/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579536"/>
                  </a:ext>
                </a:extLst>
              </a:tr>
              <a:tr h="714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가입하기버튼을 입력 시 입력한내용을 모두 저장하고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의 화면으로 넘어간다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714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7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400" dirty="0"/>
                        <a:t>전자상거래의 법률에 따라 사용자에게 약관동의를 받는 페이지로 이동한다</a:t>
                      </a:r>
                      <a:r>
                        <a:rPr lang="en-US" altLang="ko-KR" sz="1400" dirty="0"/>
                        <a:t>. </a:t>
                      </a:r>
                      <a:endParaRPr lang="en-US" altLang="ko-KR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35803"/>
                  </a:ext>
                </a:extLst>
              </a:tr>
              <a:tr h="1045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7-1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클릭을 하면 체크가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400" dirty="0"/>
                    </a:p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  <a:tr h="8645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7-2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400" dirty="0"/>
                        <a:t>클릭을 하면 전체 체크가 된다</a:t>
                      </a:r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5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91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034AC84-AB6C-4926-B102-2E1152ECBF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053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5448" y="94762"/>
            <a:ext cx="507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결과 보고서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3F3873-28FC-4B65-BDC9-D390339A279E}"/>
              </a:ext>
            </a:extLst>
          </p:cNvPr>
          <p:cNvSpPr/>
          <p:nvPr/>
        </p:nvSpPr>
        <p:spPr>
          <a:xfrm>
            <a:off x="5543680" y="744267"/>
            <a:ext cx="841496" cy="635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2543A-71AF-42CF-8218-9DDF8EABF884}"/>
              </a:ext>
            </a:extLst>
          </p:cNvPr>
          <p:cNvSpPr/>
          <p:nvPr/>
        </p:nvSpPr>
        <p:spPr>
          <a:xfrm>
            <a:off x="5404161" y="1256593"/>
            <a:ext cx="1120534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조사</a:t>
            </a:r>
            <a:endParaRPr lang="en-US" altLang="ko-KR" sz="1400" b="1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A325B0-8461-484A-9A5E-35BE601D3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8" y="2302931"/>
            <a:ext cx="7256771" cy="2396387"/>
          </a:xfrm>
          <a:prstGeom prst="rect">
            <a:avLst/>
          </a:prstGeom>
          <a:noFill/>
          <a:ln w="1270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E9D8DC-CED3-4E3C-811A-4E4C5E12E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767" y="2302931"/>
            <a:ext cx="3386767" cy="239638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04277A-8782-4963-9206-658B8F65DBB1}"/>
              </a:ext>
            </a:extLst>
          </p:cNvPr>
          <p:cNvSpPr txBox="1"/>
          <p:nvPr/>
        </p:nvSpPr>
        <p:spPr>
          <a:xfrm>
            <a:off x="4808476" y="1764241"/>
            <a:ext cx="256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2)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온라인 쇼핑 정보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84766F-A101-481E-AB47-CBE9B133095A}"/>
              </a:ext>
            </a:extLst>
          </p:cNvPr>
          <p:cNvSpPr txBox="1"/>
          <p:nvPr/>
        </p:nvSpPr>
        <p:spPr>
          <a:xfrm>
            <a:off x="398848" y="4994846"/>
            <a:ext cx="9844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온라인 쇼핑 방문자는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쿠팡과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같은 대형 온라인 쇼핑몰이 차지했지만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쇼핑 실행횟수나 쇼핑몰 체류시간은 중고거래사이트인 당근마켓과 번개장터가 더 많았다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대형 온라인 및 상당수의 사이트 디바이스 비중이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PC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보단 모바일 즉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 웹 페이지 보다 어플 사용이 더 많았다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위에 표로 인해 어플 중심에 경매라는 시스템으로 차별화를 둔 중고거래사이트가 현 시장에 가능성이 보인다고 판단했다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6620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015BA4-F7BC-47C4-9718-9DDA8A776596}"/>
              </a:ext>
            </a:extLst>
          </p:cNvPr>
          <p:cNvSpPr/>
          <p:nvPr/>
        </p:nvSpPr>
        <p:spPr>
          <a:xfrm>
            <a:off x="1647663" y="1549875"/>
            <a:ext cx="3179567" cy="4875912"/>
          </a:xfrm>
          <a:prstGeom prst="rect">
            <a:avLst/>
          </a:prstGeom>
          <a:solidFill>
            <a:srgbClr val="C49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84FE6E-19CE-43A2-81A5-95BF407F6B63}"/>
              </a:ext>
            </a:extLst>
          </p:cNvPr>
          <p:cNvSpPr/>
          <p:nvPr/>
        </p:nvSpPr>
        <p:spPr>
          <a:xfrm>
            <a:off x="4279560" y="1238593"/>
            <a:ext cx="45719" cy="488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3EDA620-4C32-4508-A7A2-A18B1C3F34F8}"/>
              </a:ext>
            </a:extLst>
          </p:cNvPr>
          <p:cNvSpPr/>
          <p:nvPr/>
        </p:nvSpPr>
        <p:spPr>
          <a:xfrm>
            <a:off x="1800531" y="1675705"/>
            <a:ext cx="2873829" cy="4624252"/>
          </a:xfrm>
          <a:prstGeom prst="roundRect">
            <a:avLst>
              <a:gd name="adj" fmla="val 343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7AADFB-0CA0-4E04-97F0-5BD03AE0FB60}"/>
              </a:ext>
            </a:extLst>
          </p:cNvPr>
          <p:cNvSpPr txBox="1"/>
          <p:nvPr/>
        </p:nvSpPr>
        <p:spPr>
          <a:xfrm>
            <a:off x="2416011" y="2414783"/>
            <a:ext cx="797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badi Extra Light" panose="020B0604020202020204" pitchFamily="34" charset="0"/>
                <a:cs typeface="Cavolini" panose="020B0502040204020203" pitchFamily="66" charset="0"/>
              </a:rPr>
              <a:t> 완료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E013CF-D8EE-4844-88F9-F340542EC234}"/>
              </a:ext>
            </a:extLst>
          </p:cNvPr>
          <p:cNvSpPr txBox="1"/>
          <p:nvPr/>
        </p:nvSpPr>
        <p:spPr>
          <a:xfrm>
            <a:off x="1982006" y="1832064"/>
            <a:ext cx="209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badi Extra Light" panose="020B0604020202020204" pitchFamily="34" charset="0"/>
                <a:cs typeface="Cavolini" panose="020B0502040204020203" pitchFamily="66" charset="0"/>
              </a:rPr>
              <a:t>가입이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F1D716-72FA-4824-8CBD-6FF7FF51E693}"/>
              </a:ext>
            </a:extLst>
          </p:cNvPr>
          <p:cNvSpPr txBox="1"/>
          <p:nvPr/>
        </p:nvSpPr>
        <p:spPr>
          <a:xfrm>
            <a:off x="2949125" y="2921634"/>
            <a:ext cx="157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badi Extra Light" panose="020B0604020202020204" pitchFamily="34" charset="0"/>
                <a:cs typeface="Cavolini" panose="020B0502040204020203" pitchFamily="66" charset="0"/>
              </a:rPr>
              <a:t> 되었습니다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345A9F-888B-4430-84E8-18DE134AE50D}"/>
              </a:ext>
            </a:extLst>
          </p:cNvPr>
          <p:cNvSpPr/>
          <p:nvPr/>
        </p:nvSpPr>
        <p:spPr>
          <a:xfrm>
            <a:off x="1982006" y="3846823"/>
            <a:ext cx="1178721" cy="39256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6EC644-030A-461C-8426-B9B610843EA2}"/>
              </a:ext>
            </a:extLst>
          </p:cNvPr>
          <p:cNvSpPr/>
          <p:nvPr/>
        </p:nvSpPr>
        <p:spPr>
          <a:xfrm>
            <a:off x="1982005" y="4418281"/>
            <a:ext cx="1178721" cy="39256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홈 화면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10D2E1-4D7D-4BBF-B238-FD7163BBB71E}"/>
              </a:ext>
            </a:extLst>
          </p:cNvPr>
          <p:cNvSpPr txBox="1"/>
          <p:nvPr/>
        </p:nvSpPr>
        <p:spPr>
          <a:xfrm>
            <a:off x="3160726" y="3858441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8-1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9CBEAA-FAEF-4886-B784-E1EC0E341522}"/>
              </a:ext>
            </a:extLst>
          </p:cNvPr>
          <p:cNvSpPr txBox="1"/>
          <p:nvPr/>
        </p:nvSpPr>
        <p:spPr>
          <a:xfrm>
            <a:off x="3160726" y="4383007"/>
            <a:ext cx="63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8-2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104A7342-CF6C-4C2A-876F-8EC6D4D32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543123"/>
              </p:ext>
            </p:extLst>
          </p:nvPr>
        </p:nvGraphicFramePr>
        <p:xfrm>
          <a:off x="0" y="-10160"/>
          <a:ext cx="891441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353">
                  <a:extLst>
                    <a:ext uri="{9D8B030D-6E8A-4147-A177-3AD203B41FA5}">
                      <a16:colId xmlns:a16="http://schemas.microsoft.com/office/drawing/2014/main" val="1267763690"/>
                    </a:ext>
                  </a:extLst>
                </a:gridCol>
                <a:gridCol w="7308057">
                  <a:extLst>
                    <a:ext uri="{9D8B030D-6E8A-4147-A177-3AD203B41FA5}">
                      <a16:colId xmlns:a16="http://schemas.microsoft.com/office/drawing/2014/main" val="2553255501"/>
                    </a:ext>
                  </a:extLst>
                </a:gridCol>
              </a:tblGrid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3.1-A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 완료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10680"/>
                  </a:ext>
                </a:extLst>
              </a:tr>
              <a:tr h="35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화면경로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61673"/>
                  </a:ext>
                </a:extLst>
              </a:tr>
            </a:tbl>
          </a:graphicData>
        </a:graphic>
      </p:graphicFrame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B78A7974-FC4D-4030-B7CB-300C6760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78598"/>
              </p:ext>
            </p:extLst>
          </p:nvPr>
        </p:nvGraphicFramePr>
        <p:xfrm>
          <a:off x="8914412" y="-10160"/>
          <a:ext cx="327758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90">
                  <a:extLst>
                    <a:ext uri="{9D8B030D-6E8A-4147-A177-3AD203B41FA5}">
                      <a16:colId xmlns:a16="http://schemas.microsoft.com/office/drawing/2014/main" val="647599446"/>
                    </a:ext>
                  </a:extLst>
                </a:gridCol>
                <a:gridCol w="2256597">
                  <a:extLst>
                    <a:ext uri="{9D8B030D-6E8A-4147-A177-3AD203B41FA5}">
                      <a16:colId xmlns:a16="http://schemas.microsoft.com/office/drawing/2014/main" val="19838243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작성자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이명기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393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작성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수정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일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2020.04.13</a:t>
                      </a:r>
                      <a:endParaRPr lang="ko-KR" altLang="en-US" sz="105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21852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91E1DC-4B1D-4525-A74C-0ACA99DD1164}"/>
              </a:ext>
            </a:extLst>
          </p:cNvPr>
          <p:cNvGrpSpPr/>
          <p:nvPr/>
        </p:nvGrpSpPr>
        <p:grpSpPr>
          <a:xfrm>
            <a:off x="8914412" y="721359"/>
            <a:ext cx="3277585" cy="306751"/>
            <a:chOff x="5063680" y="1200667"/>
            <a:chExt cx="2487930" cy="326390"/>
          </a:xfrm>
        </p:grpSpPr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2FF97C2B-0036-46D3-B36E-77BBF561120D}"/>
                </a:ext>
              </a:extLst>
            </p:cNvPr>
            <p:cNvSpPr/>
            <p:nvPr/>
          </p:nvSpPr>
          <p:spPr>
            <a:xfrm>
              <a:off x="5063680" y="1200667"/>
              <a:ext cx="2487930" cy="326390"/>
            </a:xfrm>
            <a:custGeom>
              <a:avLst/>
              <a:gdLst/>
              <a:ahLst/>
              <a:cxnLst/>
              <a:rect l="l" t="t" r="r" b="b"/>
              <a:pathLst>
                <a:path w="2487929" h="326390">
                  <a:moveTo>
                    <a:pt x="0" y="326275"/>
                  </a:moveTo>
                  <a:lnTo>
                    <a:pt x="2487803" y="326275"/>
                  </a:lnTo>
                  <a:lnTo>
                    <a:pt x="2487803" y="0"/>
                  </a:lnTo>
                  <a:lnTo>
                    <a:pt x="0" y="0"/>
                  </a:lnTo>
                  <a:lnTo>
                    <a:pt x="0" y="326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CB987F1F-7BB8-4FA5-92A0-96BC42A62A10}"/>
                </a:ext>
              </a:extLst>
            </p:cNvPr>
            <p:cNvSpPr txBox="1"/>
            <p:nvPr/>
          </p:nvSpPr>
          <p:spPr>
            <a:xfrm>
              <a:off x="6017957" y="1287027"/>
              <a:ext cx="579755" cy="21313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Description</a:t>
              </a:r>
              <a:endParaRPr sz="1200" dirty="0">
                <a:latin typeface="Noto Sans CJK JP Regular"/>
                <a:cs typeface="Noto Sans CJK JP Regular"/>
              </a:endParaRPr>
            </a:p>
          </p:txBody>
        </p:sp>
      </p:grpSp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7DA0A059-0663-4A8F-8D4A-E88864220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920914"/>
              </p:ext>
            </p:extLst>
          </p:nvPr>
        </p:nvGraphicFramePr>
        <p:xfrm>
          <a:off x="8914413" y="1028112"/>
          <a:ext cx="3277588" cy="4784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57332">
                  <a:extLst>
                    <a:ext uri="{9D8B030D-6E8A-4147-A177-3AD203B41FA5}">
                      <a16:colId xmlns:a16="http://schemas.microsoft.com/office/drawing/2014/main" val="2484767962"/>
                    </a:ext>
                  </a:extLst>
                </a:gridCol>
                <a:gridCol w="2720256">
                  <a:extLst>
                    <a:ext uri="{9D8B030D-6E8A-4147-A177-3AD203B41FA5}">
                      <a16:colId xmlns:a16="http://schemas.microsoft.com/office/drawing/2014/main" val="2373926536"/>
                    </a:ext>
                  </a:extLst>
                </a:gridCol>
              </a:tblGrid>
              <a:tr h="886216">
                <a:tc grid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회원가입 완료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2810"/>
                  </a:ext>
                </a:extLst>
              </a:tr>
              <a:tr h="13806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600" dirty="0"/>
                        <a:t>클릭 시 로그인 페이지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442451"/>
                  </a:ext>
                </a:extLst>
              </a:tr>
              <a:tr h="1069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클릭 시 메인 화면으로 들어간다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로그인 하지 않은 상태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  <a:p>
                      <a:pPr latinLnBrk="1"/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32195"/>
                  </a:ext>
                </a:extLst>
              </a:tr>
              <a:tr h="14482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9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34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1C8D9-AF1B-4A89-9B99-B15F852210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18C264F4-87BE-4937-B2E1-58406F1C3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75"/>
          <a:stretch/>
        </p:blipFill>
        <p:spPr>
          <a:xfrm>
            <a:off x="2463560" y="1320247"/>
            <a:ext cx="2383761" cy="44093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1DD500C-F00D-4258-A022-1E43F7844C3E}"/>
              </a:ext>
            </a:extLst>
          </p:cNvPr>
          <p:cNvSpPr/>
          <p:nvPr/>
        </p:nvSpPr>
        <p:spPr>
          <a:xfrm>
            <a:off x="5735378" y="3013501"/>
            <a:ext cx="3247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Noto Sans"/>
              </a:rPr>
              <a:t>Thank you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8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034AC84-AB6C-4926-B102-2E1152ECBF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053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5448" y="94762"/>
            <a:ext cx="507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결과 보고서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3F3873-28FC-4B65-BDC9-D390339A279E}"/>
              </a:ext>
            </a:extLst>
          </p:cNvPr>
          <p:cNvSpPr/>
          <p:nvPr/>
        </p:nvSpPr>
        <p:spPr>
          <a:xfrm>
            <a:off x="5543680" y="744267"/>
            <a:ext cx="841496" cy="635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2543A-71AF-42CF-8218-9DDF8EABF884}"/>
              </a:ext>
            </a:extLst>
          </p:cNvPr>
          <p:cNvSpPr/>
          <p:nvPr/>
        </p:nvSpPr>
        <p:spPr>
          <a:xfrm>
            <a:off x="5404161" y="1256593"/>
            <a:ext cx="1120534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조사</a:t>
            </a:r>
            <a:endParaRPr lang="en-US" altLang="ko-KR" sz="1400" b="1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4277A-8782-4963-9206-658B8F65DBB1}"/>
              </a:ext>
            </a:extLst>
          </p:cNvPr>
          <p:cNvSpPr txBox="1"/>
          <p:nvPr/>
        </p:nvSpPr>
        <p:spPr>
          <a:xfrm>
            <a:off x="4808476" y="1764241"/>
            <a:ext cx="256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3)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관련된 법률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265F85-689C-4730-B4C8-DC46767967BD}"/>
              </a:ext>
            </a:extLst>
          </p:cNvPr>
          <p:cNvSpPr/>
          <p:nvPr/>
        </p:nvSpPr>
        <p:spPr>
          <a:xfrm>
            <a:off x="755904" y="2816618"/>
            <a:ext cx="26212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1.전자 상거래를 하는 사업자</a:t>
            </a:r>
          </a:p>
          <a:p>
            <a:endParaRPr lang="ko-KR" altLang="en-US" sz="1050" dirty="0"/>
          </a:p>
          <a:p>
            <a:r>
              <a:rPr lang="ko-KR" altLang="en-US" sz="1050" dirty="0"/>
              <a:t>① 완결된 온라인 서비스 제공</a:t>
            </a:r>
          </a:p>
          <a:p>
            <a:r>
              <a:rPr lang="ko-KR" altLang="en-US" sz="1050" dirty="0"/>
              <a:t>(제5조)</a:t>
            </a:r>
          </a:p>
          <a:p>
            <a:r>
              <a:rPr lang="ko-KR" altLang="en-US" sz="1050" dirty="0"/>
              <a:t>② 거래기록 보존(제6조)</a:t>
            </a:r>
          </a:p>
          <a:p>
            <a:r>
              <a:rPr lang="ko-KR" altLang="en-US" sz="1050" dirty="0"/>
              <a:t>③ 소비자의 </a:t>
            </a:r>
            <a:r>
              <a:rPr lang="ko-KR" altLang="en-US" sz="1050" dirty="0" err="1"/>
              <a:t>조작실수</a:t>
            </a:r>
            <a:r>
              <a:rPr lang="ko-KR" altLang="en-US" sz="1050" dirty="0"/>
              <a:t> 등 방지</a:t>
            </a:r>
          </a:p>
          <a:p>
            <a:r>
              <a:rPr lang="ko-KR" altLang="en-US" sz="1050" dirty="0"/>
              <a:t>(제7조)</a:t>
            </a:r>
          </a:p>
          <a:p>
            <a:r>
              <a:rPr lang="ko-KR" altLang="en-US" sz="1050" dirty="0"/>
              <a:t>④ 전자적 대금지급의 신뢰확보</a:t>
            </a:r>
          </a:p>
          <a:p>
            <a:r>
              <a:rPr lang="ko-KR" altLang="en-US" sz="1050" dirty="0"/>
              <a:t>(제8조)</a:t>
            </a:r>
          </a:p>
          <a:p>
            <a:r>
              <a:rPr lang="ko-KR" altLang="en-US" sz="1050" dirty="0"/>
              <a:t>⑤ 배송사업자 등의 협력의무(제9조)</a:t>
            </a:r>
          </a:p>
          <a:p>
            <a:r>
              <a:rPr lang="ko-KR" altLang="en-US" sz="1050" dirty="0"/>
              <a:t>⑥ 전자게시판서비스 제공자 책임</a:t>
            </a:r>
          </a:p>
          <a:p>
            <a:r>
              <a:rPr lang="ko-KR" altLang="en-US" sz="1050" dirty="0"/>
              <a:t>(제9조의2)</a:t>
            </a:r>
          </a:p>
          <a:p>
            <a:r>
              <a:rPr lang="ko-KR" altLang="en-US" sz="1050" dirty="0"/>
              <a:t>⑦ 사이버몰 운용자의 표시의무</a:t>
            </a:r>
          </a:p>
          <a:p>
            <a:r>
              <a:rPr lang="ko-KR" altLang="en-US" sz="1050" dirty="0"/>
              <a:t>(제10조)</a:t>
            </a:r>
          </a:p>
          <a:p>
            <a:r>
              <a:rPr lang="ko-KR" altLang="en-US" sz="1050" dirty="0"/>
              <a:t>⑧ 공정한 소비자정보 수집 및 이용</a:t>
            </a:r>
          </a:p>
          <a:p>
            <a:r>
              <a:rPr lang="ko-KR" altLang="en-US" sz="1050" dirty="0"/>
              <a:t>(제11조)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433912-03BB-4D8C-AF04-8D13DA3F5C24}"/>
              </a:ext>
            </a:extLst>
          </p:cNvPr>
          <p:cNvSpPr/>
          <p:nvPr/>
        </p:nvSpPr>
        <p:spPr>
          <a:xfrm>
            <a:off x="3402504" y="2821402"/>
            <a:ext cx="27432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2. 통신판매업자</a:t>
            </a:r>
            <a:endParaRPr lang="en-US" altLang="ko-KR" sz="1050" dirty="0"/>
          </a:p>
          <a:p>
            <a:endParaRPr lang="ko-KR" altLang="en-US" sz="1050" dirty="0"/>
          </a:p>
          <a:p>
            <a:r>
              <a:rPr lang="ko-KR" altLang="en-US" sz="1050" dirty="0"/>
              <a:t>① 신고의무(제12조)</a:t>
            </a:r>
          </a:p>
          <a:p>
            <a:r>
              <a:rPr lang="ko-KR" altLang="en-US" sz="1050" dirty="0"/>
              <a:t>② 표시광고에 신원정보 포함</a:t>
            </a:r>
          </a:p>
          <a:p>
            <a:r>
              <a:rPr lang="ko-KR" altLang="en-US" sz="1050" dirty="0"/>
              <a:t>(제13조 1항)</a:t>
            </a:r>
          </a:p>
          <a:p>
            <a:r>
              <a:rPr lang="ko-KR" altLang="en-US" sz="1050" dirty="0"/>
              <a:t>③ 거래조건 등 계약 전 고지 및</a:t>
            </a:r>
          </a:p>
          <a:p>
            <a:r>
              <a:rPr lang="ko-KR" altLang="en-US" sz="1050" dirty="0"/>
              <a:t>서면교부(제13조 2항)</a:t>
            </a:r>
          </a:p>
          <a:p>
            <a:r>
              <a:rPr lang="ko-KR" altLang="en-US" sz="1050" dirty="0"/>
              <a:t>④ 미성년자와 계약 시 고지의무</a:t>
            </a:r>
          </a:p>
          <a:p>
            <a:r>
              <a:rPr lang="ko-KR" altLang="en-US" sz="1050" dirty="0"/>
              <a:t>(제13조 3항)</a:t>
            </a:r>
          </a:p>
          <a:p>
            <a:r>
              <a:rPr lang="ko-KR" altLang="en-US" sz="1050" dirty="0"/>
              <a:t>⑤ 신의성실의무(제13조 5항)</a:t>
            </a:r>
          </a:p>
          <a:p>
            <a:r>
              <a:rPr lang="ko-KR" altLang="en-US" sz="1050" dirty="0"/>
              <a:t>⑥ 청약확인 의무(제14조)</a:t>
            </a:r>
          </a:p>
          <a:p>
            <a:r>
              <a:rPr lang="ko-KR" altLang="en-US" sz="1050" dirty="0"/>
              <a:t>⑦ 재화 등의 공급 등(제15조)</a:t>
            </a:r>
          </a:p>
          <a:p>
            <a:r>
              <a:rPr lang="ko-KR" altLang="en-US" sz="1050" dirty="0"/>
              <a:t>⑧ 구매안전서비스 제공(제24조)</a:t>
            </a:r>
          </a:p>
          <a:p>
            <a:r>
              <a:rPr lang="ko-KR" altLang="en-US" sz="1050" dirty="0"/>
              <a:t>⑨ 휴업기간 청약철회 업무처리</a:t>
            </a:r>
          </a:p>
          <a:p>
            <a:r>
              <a:rPr lang="ko-KR" altLang="en-US" sz="1050" dirty="0"/>
              <a:t>(제22조 제1항)</a:t>
            </a:r>
          </a:p>
          <a:p>
            <a:r>
              <a:rPr lang="ko-KR" altLang="en-US" sz="1050" dirty="0"/>
              <a:t>⑩ 거래기록 보존(제6조)</a:t>
            </a:r>
          </a:p>
          <a:p>
            <a:r>
              <a:rPr lang="ko-KR" altLang="en-US" sz="1050" dirty="0"/>
              <a:t>⑪ 공정한 소비자정보 수집 및 이용</a:t>
            </a:r>
          </a:p>
          <a:p>
            <a:r>
              <a:rPr lang="ko-KR" altLang="en-US" sz="1050" dirty="0"/>
              <a:t>   (제11조)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9B0CA0-C13F-4B7B-A8F6-FF1473E7D597}"/>
              </a:ext>
            </a:extLst>
          </p:cNvPr>
          <p:cNvSpPr/>
          <p:nvPr/>
        </p:nvSpPr>
        <p:spPr>
          <a:xfrm>
            <a:off x="6111297" y="2815153"/>
            <a:ext cx="26963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3. 통신판매중개자</a:t>
            </a:r>
            <a:endParaRPr lang="en-US" altLang="ko-KR" sz="1050" dirty="0"/>
          </a:p>
          <a:p>
            <a:endParaRPr lang="ko-KR" altLang="en-US" sz="1050" dirty="0"/>
          </a:p>
          <a:p>
            <a:r>
              <a:rPr lang="ko-KR" altLang="en-US" sz="1050" dirty="0"/>
              <a:t>① 통신판매중개(업)자 의무와 책임</a:t>
            </a:r>
          </a:p>
          <a:p>
            <a:r>
              <a:rPr lang="ko-KR" altLang="en-US" sz="1050" dirty="0"/>
              <a:t> - 사전고지 의무(제20조 1항) 및</a:t>
            </a:r>
          </a:p>
          <a:p>
            <a:r>
              <a:rPr lang="ko-KR" altLang="en-US" sz="1050" dirty="0"/>
              <a:t>위반 시 연대배상책임</a:t>
            </a:r>
          </a:p>
          <a:p>
            <a:r>
              <a:rPr lang="ko-KR" altLang="en-US" sz="1050" dirty="0"/>
              <a:t>(제20조의2 1항)</a:t>
            </a:r>
          </a:p>
          <a:p>
            <a:r>
              <a:rPr lang="ko-KR" altLang="en-US" sz="1050" dirty="0"/>
              <a:t> - 정보제공 의무(제20조 2항) 및</a:t>
            </a:r>
          </a:p>
          <a:p>
            <a:r>
              <a:rPr lang="ko-KR" altLang="en-US" sz="1050" dirty="0"/>
              <a:t>위반 시 연대배상책임</a:t>
            </a:r>
          </a:p>
          <a:p>
            <a:r>
              <a:rPr lang="ko-KR" altLang="en-US" sz="1050" dirty="0"/>
              <a:t>(제20조의2 2항)</a:t>
            </a:r>
          </a:p>
          <a:p>
            <a:r>
              <a:rPr lang="ko-KR" altLang="en-US" sz="1050" dirty="0"/>
              <a:t> - 분쟁해결 위한 조치(제20조 3항)</a:t>
            </a:r>
          </a:p>
          <a:p>
            <a:r>
              <a:rPr lang="ko-KR" altLang="en-US" sz="1050" dirty="0"/>
              <a:t>② 통신판매업자인 경우</a:t>
            </a:r>
          </a:p>
          <a:p>
            <a:r>
              <a:rPr lang="ko-KR" altLang="en-US" sz="1050" dirty="0"/>
              <a:t> - 책임 관련 </a:t>
            </a:r>
            <a:r>
              <a:rPr lang="ko-KR" altLang="en-US" sz="1050" dirty="0" err="1"/>
              <a:t>특칙</a:t>
            </a:r>
            <a:r>
              <a:rPr lang="ko-KR" altLang="en-US" sz="1050" dirty="0"/>
              <a:t>(제20조의2 2,3항)</a:t>
            </a:r>
          </a:p>
          <a:p>
            <a:r>
              <a:rPr lang="ko-KR" altLang="en-US" sz="1050" dirty="0"/>
              <a:t>③ 통신판매의 중요한 일부 업무를 수</a:t>
            </a:r>
          </a:p>
          <a:p>
            <a:r>
              <a:rPr lang="ko-KR" altLang="en-US" sz="1050" dirty="0"/>
              <a:t>행하는 통신판매중개업자의 책임</a:t>
            </a:r>
          </a:p>
          <a:p>
            <a:r>
              <a:rPr lang="ko-KR" altLang="en-US" sz="1050" dirty="0"/>
              <a:t>(법 제20조의3)</a:t>
            </a:r>
          </a:p>
          <a:p>
            <a:r>
              <a:rPr lang="ko-KR" altLang="en-US" sz="1050" dirty="0"/>
              <a:t>④ 거래기록 보존(제6조)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6DD259-8884-4130-A73B-8A5C64C5E1DD}"/>
              </a:ext>
            </a:extLst>
          </p:cNvPr>
          <p:cNvSpPr/>
          <p:nvPr/>
        </p:nvSpPr>
        <p:spPr>
          <a:xfrm>
            <a:off x="8868744" y="2815153"/>
            <a:ext cx="2743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50" dirty="0"/>
              <a:t>청약철회 원칙</a:t>
            </a:r>
          </a:p>
          <a:p>
            <a:r>
              <a:rPr lang="ko-KR" altLang="en-US" sz="1050" dirty="0"/>
              <a:t>① 기간 및 기산점(제17조 1항)</a:t>
            </a:r>
          </a:p>
          <a:p>
            <a:r>
              <a:rPr lang="ko-KR" altLang="en-US" sz="1050" dirty="0"/>
              <a:t>② 청약철회 방식(제17조 4항~제5항)</a:t>
            </a:r>
          </a:p>
          <a:p>
            <a:endParaRPr lang="ko-KR" altLang="en-US" sz="1050" dirty="0"/>
          </a:p>
          <a:p>
            <a:r>
              <a:rPr lang="ko-KR" altLang="en-US" sz="1050" dirty="0"/>
              <a:t>2. 청약철회의 예외</a:t>
            </a:r>
          </a:p>
          <a:p>
            <a:r>
              <a:rPr lang="ko-KR" altLang="en-US" sz="1050" dirty="0"/>
              <a:t>① 철회불가 사유(제17조 2항)</a:t>
            </a:r>
          </a:p>
          <a:p>
            <a:r>
              <a:rPr lang="ko-KR" altLang="en-US" sz="1050" dirty="0"/>
              <a:t>② 청약철회 예외의 </a:t>
            </a:r>
            <a:r>
              <a:rPr lang="ko-KR" altLang="en-US" sz="1050" dirty="0" err="1"/>
              <a:t>특칙</a:t>
            </a:r>
            <a:r>
              <a:rPr lang="ko-KR" altLang="en-US" sz="1050" dirty="0"/>
              <a:t>(제17조 3항)</a:t>
            </a:r>
          </a:p>
          <a:p>
            <a:endParaRPr lang="ko-KR" altLang="en-US" sz="1050" dirty="0"/>
          </a:p>
          <a:p>
            <a:r>
              <a:rPr lang="ko-KR" altLang="en-US" sz="1050" dirty="0"/>
              <a:t>3. 청약철회의 효과 등</a:t>
            </a:r>
          </a:p>
          <a:p>
            <a:r>
              <a:rPr lang="ko-KR" altLang="en-US" sz="1050" dirty="0"/>
              <a:t>① 원상회복 및 대금환급 등(제18조)</a:t>
            </a:r>
          </a:p>
          <a:p>
            <a:r>
              <a:rPr lang="ko-KR" altLang="en-US" sz="1050" dirty="0"/>
              <a:t>② 손해배상의 제한(제19조)</a:t>
            </a:r>
          </a:p>
          <a:p>
            <a:r>
              <a:rPr lang="ko-KR" altLang="en-US" sz="1050" dirty="0"/>
              <a:t>③ 불리한 계약금지(제35조) </a:t>
            </a:r>
          </a:p>
        </p:txBody>
      </p:sp>
    </p:spTree>
    <p:extLst>
      <p:ext uri="{BB962C8B-B14F-4D97-AF65-F5344CB8AC3E}">
        <p14:creationId xmlns:p14="http://schemas.microsoft.com/office/powerpoint/2010/main" val="223618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034AC84-AB6C-4926-B102-2E1152ECBF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053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5448" y="94762"/>
            <a:ext cx="507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결과 보고서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3F3873-28FC-4B65-BDC9-D390339A279E}"/>
              </a:ext>
            </a:extLst>
          </p:cNvPr>
          <p:cNvSpPr/>
          <p:nvPr/>
        </p:nvSpPr>
        <p:spPr>
          <a:xfrm>
            <a:off x="5543680" y="744267"/>
            <a:ext cx="841496" cy="635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2543A-71AF-42CF-8218-9DDF8EABF884}"/>
              </a:ext>
            </a:extLst>
          </p:cNvPr>
          <p:cNvSpPr/>
          <p:nvPr/>
        </p:nvSpPr>
        <p:spPr>
          <a:xfrm>
            <a:off x="5404161" y="1256593"/>
            <a:ext cx="1120534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조사</a:t>
            </a:r>
            <a:endParaRPr lang="en-US" altLang="ko-KR" sz="1400" b="1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4277A-8782-4963-9206-658B8F65DBB1}"/>
              </a:ext>
            </a:extLst>
          </p:cNvPr>
          <p:cNvSpPr txBox="1"/>
          <p:nvPr/>
        </p:nvSpPr>
        <p:spPr>
          <a:xfrm>
            <a:off x="4808476" y="1764241"/>
            <a:ext cx="256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4)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 사이트 약관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31932D-B7CE-4619-B4A9-58758D36147B}"/>
              </a:ext>
            </a:extLst>
          </p:cNvPr>
          <p:cNvSpPr/>
          <p:nvPr/>
        </p:nvSpPr>
        <p:spPr>
          <a:xfrm>
            <a:off x="804672" y="2611480"/>
            <a:ext cx="111434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1. 금지행위(제 21조)</a:t>
            </a:r>
          </a:p>
          <a:p>
            <a:endParaRPr lang="ko-KR" altLang="en-US" sz="1200" dirty="0"/>
          </a:p>
          <a:p>
            <a:r>
              <a:rPr lang="ko-KR" altLang="en-US" sz="1200" dirty="0"/>
              <a:t> 2. 행정적 제재</a:t>
            </a:r>
          </a:p>
          <a:p>
            <a:r>
              <a:rPr lang="ko-KR" altLang="en-US" sz="1200" dirty="0"/>
              <a:t>① 시정권고(제31조)</a:t>
            </a:r>
          </a:p>
          <a:p>
            <a:r>
              <a:rPr lang="ko-KR" altLang="en-US" sz="1200" dirty="0"/>
              <a:t>② 시정조치 및 영업정지(제32조)</a:t>
            </a:r>
          </a:p>
          <a:p>
            <a:r>
              <a:rPr lang="ko-KR" altLang="en-US" sz="1200" dirty="0"/>
              <a:t>③ 과징금(제34조)</a:t>
            </a:r>
          </a:p>
          <a:p>
            <a:endParaRPr lang="ko-KR" altLang="en-US" sz="1200" dirty="0"/>
          </a:p>
          <a:p>
            <a:r>
              <a:rPr lang="ko-KR" altLang="en-US" sz="1200" dirty="0"/>
              <a:t>3. 벌칙</a:t>
            </a:r>
          </a:p>
          <a:p>
            <a:r>
              <a:rPr lang="ko-KR" altLang="en-US" sz="1200" dirty="0"/>
              <a:t>① 벌칙(제40조~제44조)</a:t>
            </a:r>
          </a:p>
          <a:p>
            <a:r>
              <a:rPr lang="ko-KR" altLang="en-US" sz="1200" dirty="0"/>
              <a:t>② 과태료(제45조)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제6조 (경매서비스 및 </a:t>
            </a:r>
            <a:r>
              <a:rPr lang="ko-KR" altLang="en-US" sz="1200" dirty="0" err="1"/>
              <a:t>iPay서비스의</a:t>
            </a:r>
            <a:r>
              <a:rPr lang="ko-KR" altLang="en-US" sz="1200" dirty="0"/>
              <a:t> 성질과 목적)</a:t>
            </a:r>
          </a:p>
          <a:p>
            <a:r>
              <a:rPr lang="ko-KR" altLang="en-US" sz="1200" dirty="0"/>
              <a:t>경매서비스는 회사가 회원 각자의 자기결정에 의하여 회원 상호간에 물품매매거래가 이루어질 수 있도록 사이버 거래장소(</a:t>
            </a:r>
            <a:r>
              <a:rPr lang="ko-KR" altLang="en-US" sz="1200" dirty="0" err="1"/>
              <a:t>marketplace</a:t>
            </a:r>
            <a:r>
              <a:rPr lang="ko-KR" altLang="en-US" sz="1200" dirty="0"/>
              <a:t>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온라인으로 제공하는 것이며, </a:t>
            </a:r>
            <a:r>
              <a:rPr lang="ko-KR" altLang="en-US" sz="1200" dirty="0" err="1"/>
              <a:t>iPay서비스는</a:t>
            </a:r>
            <a:r>
              <a:rPr lang="ko-KR" altLang="en-US" sz="1200" dirty="0"/>
              <a:t> 회원 상호간에 물품매매거래에 있어서 안전하고 편리하게 결제가 이루어질 수 있는 수단을 제공하는 것입니다. </a:t>
            </a:r>
          </a:p>
          <a:p>
            <a:r>
              <a:rPr lang="ko-KR" altLang="en-US" sz="1200" dirty="0"/>
              <a:t>회사는 회원에게 물품을 판매하거나 회원으로부터 물품을 구매하지 않으며, 단지 회원간 거래의 안전성 및 신뢰성을 증진시키는 도구만을 제공합니다. </a:t>
            </a:r>
          </a:p>
          <a:p>
            <a:r>
              <a:rPr lang="ko-KR" altLang="en-US" sz="1200" dirty="0" err="1"/>
              <a:t>회원간에</a:t>
            </a:r>
            <a:r>
              <a:rPr lang="ko-KR" altLang="en-US" sz="1200" dirty="0"/>
              <a:t> 성립된 거래와 관련된 책임은 거래당사자인 회원들 스스로가 부담하여야 합니다.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5300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034AC84-AB6C-4926-B102-2E1152ECBF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053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5448" y="94762"/>
            <a:ext cx="507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결과 보고서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3F3873-28FC-4B65-BDC9-D390339A279E}"/>
              </a:ext>
            </a:extLst>
          </p:cNvPr>
          <p:cNvSpPr/>
          <p:nvPr/>
        </p:nvSpPr>
        <p:spPr>
          <a:xfrm>
            <a:off x="5543680" y="744267"/>
            <a:ext cx="841496" cy="635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2543A-71AF-42CF-8218-9DDF8EABF884}"/>
              </a:ext>
            </a:extLst>
          </p:cNvPr>
          <p:cNvSpPr/>
          <p:nvPr/>
        </p:nvSpPr>
        <p:spPr>
          <a:xfrm>
            <a:off x="5404161" y="1256593"/>
            <a:ext cx="1120534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조사</a:t>
            </a:r>
            <a:endParaRPr lang="en-US" altLang="ko-KR" sz="1400" b="1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31932D-B7CE-4619-B4A9-58758D36147B}"/>
              </a:ext>
            </a:extLst>
          </p:cNvPr>
          <p:cNvSpPr/>
          <p:nvPr/>
        </p:nvSpPr>
        <p:spPr>
          <a:xfrm>
            <a:off x="1076000" y="2090580"/>
            <a:ext cx="1042105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제4장 경매서비스의 이용</a:t>
            </a:r>
          </a:p>
          <a:p>
            <a:r>
              <a:rPr lang="ko-KR" altLang="en-US" sz="1200" dirty="0"/>
              <a:t>제14조 (경매서비스의 종류 및 이용)</a:t>
            </a:r>
          </a:p>
          <a:p>
            <a:r>
              <a:rPr lang="ko-KR" altLang="en-US" sz="1200" dirty="0"/>
              <a:t>가.</a:t>
            </a:r>
          </a:p>
          <a:p>
            <a:r>
              <a:rPr lang="ko-KR" altLang="en-US" sz="1200" dirty="0"/>
              <a:t>회사가 제공하는 경매서비스는 </a:t>
            </a:r>
            <a:r>
              <a:rPr lang="ko-KR" altLang="en-US" sz="1200" dirty="0" err="1"/>
              <a:t>일반경매가</a:t>
            </a:r>
            <a:r>
              <a:rPr lang="ko-KR" altLang="en-US" sz="1200" dirty="0"/>
              <a:t> 있습니다. 경매서비스의 종류와 내용은 변경될 수 있습니다.</a:t>
            </a:r>
          </a:p>
          <a:p>
            <a:r>
              <a:rPr lang="ko-KR" altLang="en-US" sz="1200" dirty="0"/>
              <a:t>나.</a:t>
            </a:r>
          </a:p>
          <a:p>
            <a:r>
              <a:rPr lang="ko-KR" altLang="en-US" sz="1200" dirty="0"/>
              <a:t>회사는 경매서비스의 종류에 따라 각 경매의 특성, 경매절차 및 낙찰방법에 대한 사항을 서비스화면을 통하여 공지합니다. </a:t>
            </a:r>
          </a:p>
          <a:p>
            <a:r>
              <a:rPr lang="ko-KR" altLang="en-US" sz="1200" dirty="0"/>
              <a:t>회원은 회사가 공지한 각 경매에 관한 사항을 사전에 충분히 이해하고 경매서비스를 이용하여야 합니다.</a:t>
            </a:r>
          </a:p>
          <a:p>
            <a:r>
              <a:rPr lang="ko-KR" altLang="en-US" sz="1200" dirty="0"/>
              <a:t>다.</a:t>
            </a:r>
          </a:p>
          <a:p>
            <a:r>
              <a:rPr lang="ko-KR" altLang="en-US" sz="1200" dirty="0"/>
              <a:t>회원은 아이디(ID)와 비밀번호, 주민등록번호(사업자등록번호 또는 법인등록번호)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통하여 회사가 제공하는 경매서비스에 접속할 수 있고, </a:t>
            </a:r>
          </a:p>
          <a:p>
            <a:r>
              <a:rPr lang="ko-KR" altLang="en-US" sz="1200" dirty="0"/>
              <a:t>동 경매서비스를 이용하여 물품을 판매하거나 구매할 수 있습니다. </a:t>
            </a:r>
          </a:p>
          <a:p>
            <a:r>
              <a:rPr lang="ko-KR" altLang="en-US" sz="1200" dirty="0"/>
              <a:t>다만, </a:t>
            </a:r>
            <a:r>
              <a:rPr lang="ko-KR" altLang="en-US" sz="1200" dirty="0" err="1"/>
              <a:t>공동경매</a:t>
            </a:r>
            <a:r>
              <a:rPr lang="ko-KR" altLang="en-US" sz="1200" dirty="0"/>
              <a:t> 등 회사가 지정하는 경매서비스에 대해서는 판매자가 될 수 있는 자격요건이 설정될 수 있습니다. </a:t>
            </a:r>
          </a:p>
          <a:p>
            <a:r>
              <a:rPr lang="ko-KR" altLang="en-US" sz="1200" dirty="0"/>
              <a:t>회사는 이러한 이용제한사항을 해당 서비스화면에서 공지합니다.</a:t>
            </a:r>
          </a:p>
          <a:p>
            <a:r>
              <a:rPr lang="ko-KR" altLang="en-US" sz="1200" dirty="0"/>
              <a:t>라.</a:t>
            </a:r>
          </a:p>
          <a:p>
            <a:r>
              <a:rPr lang="ko-KR" altLang="en-US" sz="1200" dirty="0"/>
              <a:t>회원이 경매서비스를 통하여 판매 또는 구매하는 경우, 반드시 회사가 마련한 매매보호서비스를 통하여 거래를 완료하여야 합니다. </a:t>
            </a:r>
          </a:p>
          <a:p>
            <a:r>
              <a:rPr lang="ko-KR" altLang="en-US" sz="1200" dirty="0"/>
              <a:t>회사는 </a:t>
            </a:r>
            <a:r>
              <a:rPr lang="ko-KR" altLang="en-US" sz="1200" dirty="0" err="1"/>
              <a:t>회원간의</a:t>
            </a:r>
            <a:r>
              <a:rPr lang="ko-KR" altLang="en-US" sz="1200" dirty="0"/>
              <a:t> 직거래로 인하여 발생한 문제에 대하여 책임지지 않습니다. </a:t>
            </a:r>
          </a:p>
          <a:p>
            <a:r>
              <a:rPr lang="ko-KR" altLang="en-US" sz="1200" dirty="0"/>
              <a:t>다만, 회사가 인정한 카테고리에 한해서는 매매보호서비스를 통하지 않습니다(예시: 부동산, 비상장주식, 자동차 등). </a:t>
            </a:r>
          </a:p>
          <a:p>
            <a:r>
              <a:rPr lang="ko-KR" altLang="en-US" sz="1200" dirty="0"/>
              <a:t>이 경우, 회사는 해당 서비스화면에 직거래가 허용된다는 사실을 공지합니다.</a:t>
            </a:r>
          </a:p>
          <a:p>
            <a:r>
              <a:rPr lang="ko-KR" altLang="en-US" sz="1200" dirty="0"/>
              <a:t>마.</a:t>
            </a:r>
          </a:p>
          <a:p>
            <a:r>
              <a:rPr lang="ko-KR" altLang="en-US" sz="1200" dirty="0"/>
              <a:t>회사는 외국어를 사용하는 구매자에 대한 물품판매를 위하여 판매자가 요청하거나 동의하는 경우 한글로 등록된 물품정보, 광고, 판매조건 등을 </a:t>
            </a:r>
          </a:p>
          <a:p>
            <a:r>
              <a:rPr lang="ko-KR" altLang="en-US" sz="1200" dirty="0"/>
              <a:t>외국어로 번역하는 서비스를 제공합니다. </a:t>
            </a:r>
          </a:p>
          <a:p>
            <a:r>
              <a:rPr lang="ko-KR" altLang="en-US" sz="1200" dirty="0"/>
              <a:t>다만, 회사는 번역의 정확성을 보장하지 않으며 번역에 대한 일체의 책임을 지지 않습니다. </a:t>
            </a:r>
          </a:p>
          <a:p>
            <a:r>
              <a:rPr lang="ko-KR" altLang="en-US" sz="1200" dirty="0"/>
              <a:t>외국어로 번역된 물품정보에 따른 거래에 대한 모든 책임은 판매자가 스스로 부담하여야 합니다.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0AB64-17E5-4CA3-B016-D697B83C3010}"/>
              </a:ext>
            </a:extLst>
          </p:cNvPr>
          <p:cNvSpPr txBox="1"/>
          <p:nvPr/>
        </p:nvSpPr>
        <p:spPr>
          <a:xfrm>
            <a:off x="4808476" y="1764241"/>
            <a:ext cx="256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4)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 사이트 약관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73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034AC84-AB6C-4926-B102-2E1152ECBF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053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5448" y="94762"/>
            <a:ext cx="507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결과 보고서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3F3873-28FC-4B65-BDC9-D390339A279E}"/>
              </a:ext>
            </a:extLst>
          </p:cNvPr>
          <p:cNvSpPr/>
          <p:nvPr/>
        </p:nvSpPr>
        <p:spPr>
          <a:xfrm>
            <a:off x="5543680" y="744267"/>
            <a:ext cx="841496" cy="635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2543A-71AF-42CF-8218-9DDF8EABF884}"/>
              </a:ext>
            </a:extLst>
          </p:cNvPr>
          <p:cNvSpPr/>
          <p:nvPr/>
        </p:nvSpPr>
        <p:spPr>
          <a:xfrm>
            <a:off x="5404161" y="1256593"/>
            <a:ext cx="1120534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b="1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시장 조사</a:t>
            </a:r>
            <a:endParaRPr lang="en-US" altLang="ko-KR" sz="1400" b="1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06C566-1570-4A76-9E61-F4E084B8FAA5}"/>
              </a:ext>
            </a:extLst>
          </p:cNvPr>
          <p:cNvSpPr/>
          <p:nvPr/>
        </p:nvSpPr>
        <p:spPr>
          <a:xfrm>
            <a:off x="1178378" y="2777760"/>
            <a:ext cx="982675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제15조(경매서비스 이용정지, 이용제한 및 회원의 신용도)</a:t>
            </a:r>
          </a:p>
          <a:p>
            <a:r>
              <a:rPr lang="ko-KR" altLang="en-US" sz="1200" dirty="0"/>
              <a:t>가.</a:t>
            </a:r>
          </a:p>
          <a:p>
            <a:r>
              <a:rPr lang="ko-KR" altLang="en-US" sz="1200" dirty="0"/>
              <a:t>회사는 경매서비스를 통한 거래의 안전성과 신뢰성을 위하여 이 약관에서 정한 바에 따라 회원자격을 정지하거나 경매서비스의 이용 제한, </a:t>
            </a:r>
          </a:p>
          <a:p>
            <a:r>
              <a:rPr lang="ko-KR" altLang="en-US" sz="1200" dirty="0"/>
              <a:t>기타 필요한 조치를 취할 수 있습니다. 회사가 회원자격을 정지하거나 경매서비스의 이용제한, 기타 필요한 조치를 취할 경우 회사는 </a:t>
            </a:r>
          </a:p>
          <a:p>
            <a:r>
              <a:rPr lang="ko-KR" altLang="en-US" sz="1200" dirty="0"/>
              <a:t>이 약관에 특별한 규정이 없는 한 사전에 회원에게 유선 또는 </a:t>
            </a:r>
            <a:r>
              <a:rPr lang="ko-KR" altLang="en-US" sz="1200" dirty="0" err="1"/>
              <a:t>e-mail</a:t>
            </a:r>
            <a:r>
              <a:rPr lang="ko-KR" altLang="en-US" sz="1200" dirty="0"/>
              <a:t>, 기타의 방법을 통하여 통보하며, </a:t>
            </a:r>
          </a:p>
          <a:p>
            <a:r>
              <a:rPr lang="ko-KR" altLang="en-US" sz="1200" dirty="0"/>
              <a:t>회원의 연락이 두절되거나 긴급을 요하는 것과 같이 부득이한 경우 </a:t>
            </a:r>
            <a:r>
              <a:rPr lang="ko-KR" altLang="en-US" sz="1200" dirty="0" err="1"/>
              <a:t>선조치</a:t>
            </a:r>
            <a:r>
              <a:rPr lang="ko-KR" altLang="en-US" sz="1200" dirty="0"/>
              <a:t> 후 사후 통보할 수 있습니다. </a:t>
            </a:r>
          </a:p>
          <a:p>
            <a:r>
              <a:rPr lang="ko-KR" altLang="en-US" sz="1200" dirty="0" err="1"/>
              <a:t>단,신용점수</a:t>
            </a:r>
            <a:r>
              <a:rPr lang="ko-KR" altLang="en-US" sz="1200" dirty="0"/>
              <a:t> 차감은 사전 통보 없이 할 수 있습니다. 회원자격이 정지된 회원은 경매서비스를 이용할 수 없으며, </a:t>
            </a:r>
          </a:p>
          <a:p>
            <a:r>
              <a:rPr lang="ko-KR" altLang="en-US" sz="1200" dirty="0"/>
              <a:t>경매서비스의 이용이 제한된 회원은 일부 경매서비스를 이용할 수 없습니다. </a:t>
            </a:r>
          </a:p>
          <a:p>
            <a:r>
              <a:rPr lang="ko-KR" altLang="en-US" sz="1200" dirty="0"/>
              <a:t>또한, 이 약관에서 정한 바에 따라 회원자격이 정지되거나 경매서비스 이용이 제한되는 회원이</a:t>
            </a:r>
          </a:p>
          <a:p>
            <a:r>
              <a:rPr lang="ko-KR" altLang="en-US" sz="1200" dirty="0"/>
              <a:t>동시에 회사가 운영하는 "</a:t>
            </a:r>
            <a:r>
              <a:rPr lang="ko-KR" altLang="en-US" sz="1200" dirty="0" err="1"/>
              <a:t>G마켓</a:t>
            </a:r>
            <a:r>
              <a:rPr lang="ko-KR" altLang="en-US" sz="1200" dirty="0"/>
              <a:t>" 사이트의 회원인 경우, 당해 회원은 회사로부터 </a:t>
            </a:r>
          </a:p>
          <a:p>
            <a:r>
              <a:rPr lang="ko-KR" altLang="en-US" sz="1200" dirty="0"/>
              <a:t>"</a:t>
            </a:r>
            <a:r>
              <a:rPr lang="ko-KR" altLang="en-US" sz="1200" dirty="0" err="1"/>
              <a:t>G마켓</a:t>
            </a:r>
            <a:r>
              <a:rPr lang="ko-KR" altLang="en-US" sz="1200" dirty="0"/>
              <a:t>" 사이트에서 "</a:t>
            </a:r>
            <a:r>
              <a:rPr lang="ko-KR" altLang="en-US" sz="1200" dirty="0" err="1"/>
              <a:t>G마켓</a:t>
            </a:r>
            <a:r>
              <a:rPr lang="ko-KR" altLang="en-US" sz="1200" dirty="0"/>
              <a:t>" 사이트 약관이 정하는 제재조치를 받을 수 있습니다.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00724-474D-4FDE-9F13-17592EFF8867}"/>
              </a:ext>
            </a:extLst>
          </p:cNvPr>
          <p:cNvSpPr txBox="1"/>
          <p:nvPr/>
        </p:nvSpPr>
        <p:spPr>
          <a:xfrm>
            <a:off x="4808476" y="1764241"/>
            <a:ext cx="256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4)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 사이트 약관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01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AACDD40-074A-467A-8767-3B7624B9F923}"/>
              </a:ext>
            </a:extLst>
          </p:cNvPr>
          <p:cNvSpPr/>
          <p:nvPr/>
        </p:nvSpPr>
        <p:spPr>
          <a:xfrm>
            <a:off x="7407797" y="-17411"/>
            <a:ext cx="494176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34AC84-AB6C-4926-B102-2E1152ECBF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053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5448" y="94762"/>
            <a:ext cx="507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주제 선정 결과 보고서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43F3873-28FC-4B65-BDC9-D390339A279E}"/>
              </a:ext>
            </a:extLst>
          </p:cNvPr>
          <p:cNvSpPr/>
          <p:nvPr/>
        </p:nvSpPr>
        <p:spPr>
          <a:xfrm>
            <a:off x="3159296" y="744267"/>
            <a:ext cx="841496" cy="63536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16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2543A-71AF-42CF-8218-9DDF8EABF884}"/>
              </a:ext>
            </a:extLst>
          </p:cNvPr>
          <p:cNvSpPr/>
          <p:nvPr/>
        </p:nvSpPr>
        <p:spPr>
          <a:xfrm>
            <a:off x="2611237" y="1256593"/>
            <a:ext cx="1937614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b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문제점 및 해결 방안</a:t>
            </a:r>
            <a:endParaRPr lang="en-US" altLang="ko-KR" sz="1400" b="1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B4B31954-BCD2-4139-A4D1-8EEB4A409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75"/>
          <a:stretch/>
        </p:blipFill>
        <p:spPr>
          <a:xfrm>
            <a:off x="7899718" y="1742277"/>
            <a:ext cx="2383761" cy="4409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F5C2A0-F024-494F-A554-1D55942453D6}"/>
              </a:ext>
            </a:extLst>
          </p:cNvPr>
          <p:cNvSpPr txBox="1"/>
          <p:nvPr/>
        </p:nvSpPr>
        <p:spPr>
          <a:xfrm>
            <a:off x="259949" y="2026594"/>
            <a:ext cx="5515815" cy="738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Q: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다른 중고거래사이트와 차별화가 가능한가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?</a:t>
            </a: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A: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경매 시스템을 중점으로 차별화를 할 것이다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7D1841-FDDB-4204-B075-73BCEBAE1739}"/>
              </a:ext>
            </a:extLst>
          </p:cNvPr>
          <p:cNvSpPr txBox="1"/>
          <p:nvPr/>
        </p:nvSpPr>
        <p:spPr>
          <a:xfrm>
            <a:off x="259949" y="2957917"/>
            <a:ext cx="6916352" cy="95410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Q: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중고거래의 단점 중 하나는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‘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사기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’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가능성이다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이를 어찌할 것인가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?</a:t>
            </a: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A: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직거래를 이용하게끔 유도하고 쪽지를 통해 구매자와 판매자가 서로 만나서 거래장소를 정할 수 있게 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BC6ACC0-4BFA-4C7B-9BD6-67D9BA65820D}"/>
              </a:ext>
            </a:extLst>
          </p:cNvPr>
          <p:cNvSpPr/>
          <p:nvPr/>
        </p:nvSpPr>
        <p:spPr>
          <a:xfrm>
            <a:off x="474562" y="4919243"/>
            <a:ext cx="1446835" cy="12732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02F6A69-491E-444F-B8DB-6C8955ADC9B4}"/>
              </a:ext>
            </a:extLst>
          </p:cNvPr>
          <p:cNvSpPr/>
          <p:nvPr/>
        </p:nvSpPr>
        <p:spPr>
          <a:xfrm>
            <a:off x="474562" y="4947674"/>
            <a:ext cx="1446835" cy="12732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구매자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AA8DB3E-8357-48AB-9766-01CDD795E53B}"/>
              </a:ext>
            </a:extLst>
          </p:cNvPr>
          <p:cNvSpPr/>
          <p:nvPr/>
        </p:nvSpPr>
        <p:spPr>
          <a:xfrm>
            <a:off x="4644920" y="4947674"/>
            <a:ext cx="1446835" cy="12732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판매자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C3D7E-CFAB-4526-AE76-0B04798102CE}"/>
              </a:ext>
            </a:extLst>
          </p:cNvPr>
          <p:cNvSpPr txBox="1"/>
          <p:nvPr/>
        </p:nvSpPr>
        <p:spPr>
          <a:xfrm>
            <a:off x="2615024" y="5816645"/>
            <a:ext cx="1503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금액 지불</a:t>
            </a:r>
            <a:r>
              <a:rPr lang="en-US" altLang="ko-KR" sz="1200" dirty="0"/>
              <a:t>, </a:t>
            </a:r>
            <a:r>
              <a:rPr lang="ko-KR" altLang="en-US" sz="1200" dirty="0"/>
              <a:t>상품전달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94F79D-9046-4284-9C1D-6ACB4D6CBC52}"/>
              </a:ext>
            </a:extLst>
          </p:cNvPr>
          <p:cNvSpPr txBox="1"/>
          <p:nvPr/>
        </p:nvSpPr>
        <p:spPr>
          <a:xfrm>
            <a:off x="10380978" y="3542692"/>
            <a:ext cx="185354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이름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중고땅땅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9 Black" panose="020B0A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중고와 경매의 행동특징은 망치를 치는 소리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‘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땅땅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’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을 합쳐 만들었다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9 Black" panose="020B0A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6BD5137-EB0F-4B5F-9FB8-7BBD3A15B78F}"/>
              </a:ext>
            </a:extLst>
          </p:cNvPr>
          <p:cNvCxnSpPr>
            <a:stCxn id="49" idx="3"/>
            <a:endCxn id="58" idx="1"/>
          </p:cNvCxnSpPr>
          <p:nvPr/>
        </p:nvCxnSpPr>
        <p:spPr>
          <a:xfrm>
            <a:off x="1921397" y="5584282"/>
            <a:ext cx="272352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67A0EB9-D8A6-4BEF-9DDD-91D9A1CDE88A}"/>
              </a:ext>
            </a:extLst>
          </p:cNvPr>
          <p:cNvCxnSpPr>
            <a:stCxn id="58" idx="1"/>
            <a:endCxn id="49" idx="3"/>
          </p:cNvCxnSpPr>
          <p:nvPr/>
        </p:nvCxnSpPr>
        <p:spPr>
          <a:xfrm rot="10800000">
            <a:off x="1921398" y="5584282"/>
            <a:ext cx="272352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0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8C843ACA-B91B-4884-9347-9248C242FCBB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676216" y="678393"/>
            <a:ext cx="1676" cy="584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93D1F4-3A99-4CD6-915F-81A4CE0CD359}"/>
              </a:ext>
            </a:extLst>
          </p:cNvPr>
          <p:cNvSpPr/>
          <p:nvPr/>
        </p:nvSpPr>
        <p:spPr>
          <a:xfrm>
            <a:off x="101600" y="440497"/>
            <a:ext cx="1149234" cy="264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1. </a:t>
            </a:r>
            <a:r>
              <a:rPr lang="ko-KR" altLang="en-US" sz="1100" dirty="0"/>
              <a:t>메인 홈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CAE630-DC77-4C10-99E5-EF36E646F0C0}"/>
              </a:ext>
            </a:extLst>
          </p:cNvPr>
          <p:cNvSpPr/>
          <p:nvPr/>
        </p:nvSpPr>
        <p:spPr>
          <a:xfrm>
            <a:off x="1617958" y="864126"/>
            <a:ext cx="1630260" cy="26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2.1 </a:t>
            </a:r>
            <a:r>
              <a:rPr lang="ko-KR" altLang="en-US" sz="1100" dirty="0"/>
              <a:t>전체 카테고리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BF26ED-E3BC-42E7-918F-EA404F8A0869}"/>
              </a:ext>
            </a:extLst>
          </p:cNvPr>
          <p:cNvSpPr/>
          <p:nvPr/>
        </p:nvSpPr>
        <p:spPr>
          <a:xfrm>
            <a:off x="6763206" y="864126"/>
            <a:ext cx="1293237" cy="281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2.1-1 A </a:t>
            </a:r>
            <a:r>
              <a:rPr lang="ko-KR" altLang="en-US" sz="1100" dirty="0"/>
              <a:t>상품정보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C4BACB-E625-4E57-A5F2-1637BD0BA65B}"/>
              </a:ext>
            </a:extLst>
          </p:cNvPr>
          <p:cNvSpPr/>
          <p:nvPr/>
        </p:nvSpPr>
        <p:spPr>
          <a:xfrm>
            <a:off x="8633845" y="884410"/>
            <a:ext cx="1237431" cy="238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2.1-1 </a:t>
            </a:r>
            <a:r>
              <a:rPr lang="en-US" altLang="ko-KR" sz="1100"/>
              <a:t>B </a:t>
            </a:r>
            <a:r>
              <a:rPr lang="ko-KR" altLang="en-US" sz="1100" dirty="0"/>
              <a:t>입찰정보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C25A17-07FB-4EB2-A246-8BFE6B631BF9}"/>
              </a:ext>
            </a:extLst>
          </p:cNvPr>
          <p:cNvSpPr/>
          <p:nvPr/>
        </p:nvSpPr>
        <p:spPr>
          <a:xfrm>
            <a:off x="10031702" y="884410"/>
            <a:ext cx="1292049" cy="259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2.1-1 C </a:t>
            </a:r>
            <a:r>
              <a:rPr lang="ko-KR" altLang="en-US" sz="1100" dirty="0"/>
              <a:t>입찰완료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DB94A9-1FDC-4581-9F52-972F424EFF4B}"/>
              </a:ext>
            </a:extLst>
          </p:cNvPr>
          <p:cNvSpPr/>
          <p:nvPr/>
        </p:nvSpPr>
        <p:spPr>
          <a:xfrm>
            <a:off x="1617959" y="1808868"/>
            <a:ext cx="1630259" cy="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2.2 </a:t>
            </a:r>
            <a:r>
              <a:rPr lang="ko-KR" altLang="en-US" sz="1100" dirty="0"/>
              <a:t>경매 판매하기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28FE34-03E0-4395-9410-0A27197CBEA9}"/>
              </a:ext>
            </a:extLst>
          </p:cNvPr>
          <p:cNvSpPr/>
          <p:nvPr/>
        </p:nvSpPr>
        <p:spPr>
          <a:xfrm>
            <a:off x="1617960" y="4852509"/>
            <a:ext cx="1630258" cy="26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2.4 </a:t>
            </a:r>
            <a:r>
              <a:rPr lang="ko-KR" altLang="en-US" sz="1100" dirty="0"/>
              <a:t>내 관심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D58B49-9F53-45B6-B61A-13FC73FAC6F9}"/>
              </a:ext>
            </a:extLst>
          </p:cNvPr>
          <p:cNvSpPr/>
          <p:nvPr/>
        </p:nvSpPr>
        <p:spPr>
          <a:xfrm>
            <a:off x="1617961" y="5199985"/>
            <a:ext cx="1630257" cy="269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2.5 SNS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2276B4-FC15-486B-9FA5-E0A1A8A292D9}"/>
              </a:ext>
            </a:extLst>
          </p:cNvPr>
          <p:cNvSpPr/>
          <p:nvPr/>
        </p:nvSpPr>
        <p:spPr>
          <a:xfrm>
            <a:off x="4091799" y="2233000"/>
            <a:ext cx="2172454" cy="125799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2.2-2 </a:t>
            </a:r>
            <a:r>
              <a:rPr lang="ko-KR" altLang="en-US" sz="1100" dirty="0">
                <a:solidFill>
                  <a:schemeClr val="tx1"/>
                </a:solidFill>
              </a:rPr>
              <a:t>경매중인 품목 확인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35AA1D-5B37-45C8-953D-80AF3E6781FC}"/>
              </a:ext>
            </a:extLst>
          </p:cNvPr>
          <p:cNvSpPr/>
          <p:nvPr/>
        </p:nvSpPr>
        <p:spPr>
          <a:xfrm>
            <a:off x="6484102" y="3164649"/>
            <a:ext cx="1467525" cy="2487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2.2-2 B </a:t>
            </a:r>
            <a:r>
              <a:rPr lang="ko-KR" altLang="en-US" sz="1100" dirty="0"/>
              <a:t>경매 수정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2355CA1-6DD9-4591-BADE-C44DAE60EAA0}"/>
              </a:ext>
            </a:extLst>
          </p:cNvPr>
          <p:cNvSpPr/>
          <p:nvPr/>
        </p:nvSpPr>
        <p:spPr>
          <a:xfrm>
            <a:off x="6469364" y="2475744"/>
            <a:ext cx="1467525" cy="273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2.2-2 A </a:t>
            </a:r>
            <a:r>
              <a:rPr lang="ko-KR" altLang="en-US" sz="1100" dirty="0"/>
              <a:t>낙찰 정보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CA75C4-D80F-4F2D-9D5A-664F6D03E0E6}"/>
              </a:ext>
            </a:extLst>
          </p:cNvPr>
          <p:cNvSpPr/>
          <p:nvPr/>
        </p:nvSpPr>
        <p:spPr>
          <a:xfrm>
            <a:off x="4088627" y="5199985"/>
            <a:ext cx="1791458" cy="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2.5-1 1</a:t>
            </a:r>
            <a:r>
              <a:rPr lang="ko-KR" altLang="en-US" sz="1100" dirty="0"/>
              <a:t>대</a:t>
            </a:r>
            <a:r>
              <a:rPr lang="en-US" altLang="ko-KR" sz="1100" dirty="0"/>
              <a:t>1 </a:t>
            </a:r>
            <a:r>
              <a:rPr lang="ko-KR" altLang="en-US" sz="1100" dirty="0"/>
              <a:t>채팅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565070F-2329-4933-B0A7-FE8B4C9AF30A}"/>
              </a:ext>
            </a:extLst>
          </p:cNvPr>
          <p:cNvSpPr/>
          <p:nvPr/>
        </p:nvSpPr>
        <p:spPr>
          <a:xfrm>
            <a:off x="101599" y="6518962"/>
            <a:ext cx="1149234" cy="264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3. </a:t>
            </a:r>
            <a:r>
              <a:rPr lang="ko-KR" altLang="en-US" sz="1100" dirty="0"/>
              <a:t>로그인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087CCF-1481-4CC8-BE56-E53D9BD60149}"/>
              </a:ext>
            </a:extLst>
          </p:cNvPr>
          <p:cNvSpPr/>
          <p:nvPr/>
        </p:nvSpPr>
        <p:spPr>
          <a:xfrm>
            <a:off x="1607208" y="6518962"/>
            <a:ext cx="1347983" cy="264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3.1 </a:t>
            </a:r>
            <a:r>
              <a:rPr lang="ko-KR" altLang="en-US" sz="1100" dirty="0"/>
              <a:t>회원가입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1456FFC-0652-44C8-B5E9-5416C11575EB}"/>
              </a:ext>
            </a:extLst>
          </p:cNvPr>
          <p:cNvSpPr/>
          <p:nvPr/>
        </p:nvSpPr>
        <p:spPr>
          <a:xfrm>
            <a:off x="1617958" y="1354712"/>
            <a:ext cx="1630261" cy="25929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M. </a:t>
            </a:r>
            <a:r>
              <a:rPr lang="ko-KR" altLang="en-US" sz="1100" dirty="0"/>
              <a:t>관리자 로그인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E8ABC2-F5B1-45F7-8321-82CA5DCFDF71}"/>
              </a:ext>
            </a:extLst>
          </p:cNvPr>
          <p:cNvSpPr/>
          <p:nvPr/>
        </p:nvSpPr>
        <p:spPr>
          <a:xfrm>
            <a:off x="4091798" y="1352949"/>
            <a:ext cx="1788287" cy="264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M.1 </a:t>
            </a:r>
            <a:r>
              <a:rPr lang="ko-KR" altLang="en-US" sz="1100" dirty="0"/>
              <a:t>판매 물품 조회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95CE53E-74D9-4D01-B0E2-9D8A93FDF3B9}"/>
              </a:ext>
            </a:extLst>
          </p:cNvPr>
          <p:cNvSpPr/>
          <p:nvPr/>
        </p:nvSpPr>
        <p:spPr>
          <a:xfrm>
            <a:off x="6560770" y="1349227"/>
            <a:ext cx="1314191" cy="26477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M.4 </a:t>
            </a:r>
            <a:r>
              <a:rPr lang="ko-KR" altLang="en-US" sz="1100" dirty="0"/>
              <a:t>거래확인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BCC6258-E999-4381-BE64-8C9C070F5AC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76216" y="304930"/>
            <a:ext cx="1" cy="135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C02EFF6-58F3-43B4-9C3C-BF0F04BD9FB2}"/>
              </a:ext>
            </a:extLst>
          </p:cNvPr>
          <p:cNvCxnSpPr>
            <a:cxnSpLocks/>
            <a:stCxn id="16" idx="3"/>
            <a:endCxn id="123" idx="1"/>
          </p:cNvCxnSpPr>
          <p:nvPr/>
        </p:nvCxnSpPr>
        <p:spPr>
          <a:xfrm>
            <a:off x="3248218" y="998670"/>
            <a:ext cx="843580" cy="4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95AB8F-690D-4056-B158-781CF9C7B12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056443" y="1003722"/>
            <a:ext cx="577402" cy="11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6F15023-2543-41B0-8FB2-42DDBEAC6EA0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871276" y="1003722"/>
            <a:ext cx="160426" cy="1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F4DDEDFC-135E-4112-88E7-1A960146AE4E}"/>
              </a:ext>
            </a:extLst>
          </p:cNvPr>
          <p:cNvCxnSpPr>
            <a:cxnSpLocks/>
            <a:stCxn id="21" idx="2"/>
            <a:endCxn id="5" idx="3"/>
          </p:cNvCxnSpPr>
          <p:nvPr/>
        </p:nvCxnSpPr>
        <p:spPr>
          <a:xfrm rot="5400000" flipH="1">
            <a:off x="4043957" y="-2220239"/>
            <a:ext cx="572746" cy="6158991"/>
          </a:xfrm>
          <a:prstGeom prst="bentConnector4">
            <a:avLst>
              <a:gd name="adj1" fmla="val -20203"/>
              <a:gd name="adj2" fmla="val -747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3465BDAC-CABA-4E8A-A755-FB62214A68D9}"/>
              </a:ext>
            </a:extLst>
          </p:cNvPr>
          <p:cNvCxnSpPr>
            <a:stCxn id="16" idx="0"/>
            <a:endCxn id="5" idx="3"/>
          </p:cNvCxnSpPr>
          <p:nvPr/>
        </p:nvCxnSpPr>
        <p:spPr>
          <a:xfrm rot="16200000" flipV="1">
            <a:off x="1696340" y="127378"/>
            <a:ext cx="291243" cy="11822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DDAD4E35-84FB-4AC8-B401-6AC2C89BB992}"/>
              </a:ext>
            </a:extLst>
          </p:cNvPr>
          <p:cNvCxnSpPr>
            <a:cxnSpLocks/>
            <a:stCxn id="66" idx="3"/>
            <a:endCxn id="5" idx="3"/>
          </p:cNvCxnSpPr>
          <p:nvPr/>
        </p:nvCxnSpPr>
        <p:spPr>
          <a:xfrm flipH="1" flipV="1">
            <a:off x="1250834" y="572883"/>
            <a:ext cx="6624127" cy="908730"/>
          </a:xfrm>
          <a:prstGeom prst="bentConnector3">
            <a:avLst>
              <a:gd name="adj1" fmla="val -625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8997BFC1-793F-455C-83FB-25812816D4EC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3248219" y="1484359"/>
            <a:ext cx="843579" cy="9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5264ACC-3476-42F3-AA9E-04806C37CD58}"/>
              </a:ext>
            </a:extLst>
          </p:cNvPr>
          <p:cNvCxnSpPr>
            <a:cxnSpLocks/>
            <a:stCxn id="63" idx="3"/>
            <a:endCxn id="66" idx="1"/>
          </p:cNvCxnSpPr>
          <p:nvPr/>
        </p:nvCxnSpPr>
        <p:spPr>
          <a:xfrm flipV="1">
            <a:off x="5880085" y="1481613"/>
            <a:ext cx="680685" cy="37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36C5012B-4D9D-4FA6-A3C5-4FF57D2890C3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1250833" y="6651348"/>
            <a:ext cx="3563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연결선: 꺾임 166">
            <a:extLst>
              <a:ext uri="{FF2B5EF4-FFF2-40B4-BE49-F238E27FC236}">
                <a16:creationId xmlns:a16="http://schemas.microsoft.com/office/drawing/2014/main" id="{81D47724-D573-45CB-82E6-48242540DC6F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>
            <a:off x="3248218" y="1938515"/>
            <a:ext cx="843581" cy="92348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2FFC24C3-0110-40B5-A3E0-465106ABE547}"/>
              </a:ext>
            </a:extLst>
          </p:cNvPr>
          <p:cNvCxnSpPr>
            <a:cxnSpLocks/>
          </p:cNvCxnSpPr>
          <p:nvPr/>
        </p:nvCxnSpPr>
        <p:spPr>
          <a:xfrm>
            <a:off x="5389095" y="1984778"/>
            <a:ext cx="6634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C33A0A82-C17C-402A-8BCB-78492DF51D80}"/>
              </a:ext>
            </a:extLst>
          </p:cNvPr>
          <p:cNvCxnSpPr/>
          <p:nvPr/>
        </p:nvCxnSpPr>
        <p:spPr>
          <a:xfrm>
            <a:off x="5322424" y="5291963"/>
            <a:ext cx="6700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DC1DB973-EF2F-4C84-A961-0FAB9DC8A1AB}"/>
              </a:ext>
            </a:extLst>
          </p:cNvPr>
          <p:cNvCxnSpPr>
            <a:stCxn id="28" idx="3"/>
            <a:endCxn id="50" idx="1"/>
          </p:cNvCxnSpPr>
          <p:nvPr/>
        </p:nvCxnSpPr>
        <p:spPr>
          <a:xfrm flipV="1">
            <a:off x="3248218" y="5329632"/>
            <a:ext cx="840409" cy="48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7F4321F9-A0AE-4E3C-A357-2B6368CAEAB4}"/>
              </a:ext>
            </a:extLst>
          </p:cNvPr>
          <p:cNvSpPr/>
          <p:nvPr/>
        </p:nvSpPr>
        <p:spPr>
          <a:xfrm>
            <a:off x="4302892" y="3145595"/>
            <a:ext cx="1854601" cy="24774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내가 올린 경매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FAFCC0F-8AE5-4A76-924A-8116A39761B5}"/>
              </a:ext>
            </a:extLst>
          </p:cNvPr>
          <p:cNvSpPr/>
          <p:nvPr/>
        </p:nvSpPr>
        <p:spPr>
          <a:xfrm>
            <a:off x="4303886" y="2451093"/>
            <a:ext cx="1854601" cy="26002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내가 참여한 경매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98FDF8B-4BA5-49AB-9F7F-0052BF58CC0F}"/>
              </a:ext>
            </a:extLst>
          </p:cNvPr>
          <p:cNvSpPr/>
          <p:nvPr/>
        </p:nvSpPr>
        <p:spPr>
          <a:xfrm>
            <a:off x="4095326" y="1812227"/>
            <a:ext cx="1854601" cy="252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2.2-1 </a:t>
            </a:r>
            <a:r>
              <a:rPr lang="ko-KR" altLang="en-US" sz="1100" dirty="0"/>
              <a:t>물품 등록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47A3087-C6C3-45EB-93D2-C5BF53974CF1}"/>
              </a:ext>
            </a:extLst>
          </p:cNvPr>
          <p:cNvSpPr/>
          <p:nvPr/>
        </p:nvSpPr>
        <p:spPr>
          <a:xfrm>
            <a:off x="1497347" y="-91869"/>
            <a:ext cx="3501742" cy="667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80000"/>
              </a:lnSpc>
            </a:pPr>
            <a:r>
              <a:rPr lang="en-US" altLang="ko-KR" sz="2400" b="1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sz="2400" b="1" dirty="0" err="1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중고땅땅</a:t>
            </a:r>
            <a:r>
              <a:rPr lang="ko-KR" altLang="en-US" sz="2400" b="1" dirty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화면 구조</a:t>
            </a:r>
            <a:endParaRPr lang="en-US" altLang="ko-KR" sz="2400" b="1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C20C6EC-506D-4982-9A39-6CF28F6AECB9}"/>
              </a:ext>
            </a:extLst>
          </p:cNvPr>
          <p:cNvSpPr/>
          <p:nvPr/>
        </p:nvSpPr>
        <p:spPr>
          <a:xfrm>
            <a:off x="4091798" y="870342"/>
            <a:ext cx="1788287" cy="264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2.1-1 </a:t>
            </a:r>
            <a:r>
              <a:rPr lang="ko-KR" altLang="en-US" sz="1100" dirty="0"/>
              <a:t>현재 경매 상품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27F2A4A-5C28-48ED-A453-9442839DF5E2}"/>
              </a:ext>
            </a:extLst>
          </p:cNvPr>
          <p:cNvCxnSpPr>
            <a:cxnSpLocks/>
            <a:stCxn id="123" idx="3"/>
            <a:endCxn id="21" idx="1"/>
          </p:cNvCxnSpPr>
          <p:nvPr/>
        </p:nvCxnSpPr>
        <p:spPr>
          <a:xfrm>
            <a:off x="5880085" y="1002728"/>
            <a:ext cx="883121" cy="21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BA191A70-E50E-4C45-B91F-67658FB0370E}"/>
              </a:ext>
            </a:extLst>
          </p:cNvPr>
          <p:cNvCxnSpPr>
            <a:cxnSpLocks/>
            <a:stCxn id="24" idx="0"/>
            <a:endCxn id="21" idx="0"/>
          </p:cNvCxnSpPr>
          <p:nvPr/>
        </p:nvCxnSpPr>
        <p:spPr>
          <a:xfrm rot="16200000" flipV="1">
            <a:off x="9033634" y="-759683"/>
            <a:ext cx="20284" cy="3267902"/>
          </a:xfrm>
          <a:prstGeom prst="bentConnector3">
            <a:avLst>
              <a:gd name="adj1" fmla="val 1226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B8A8E744-CD42-47B6-9D95-E2557CDD2DE3}"/>
              </a:ext>
            </a:extLst>
          </p:cNvPr>
          <p:cNvSpPr/>
          <p:nvPr/>
        </p:nvSpPr>
        <p:spPr>
          <a:xfrm>
            <a:off x="4088627" y="5616704"/>
            <a:ext cx="1791458" cy="259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2.5-2 </a:t>
            </a:r>
            <a:r>
              <a:rPr lang="ko-KR" altLang="en-US" sz="1100" dirty="0" err="1"/>
              <a:t>고객센터알리미</a:t>
            </a:r>
            <a:endParaRPr lang="ko-KR" altLang="en-US" sz="1100" dirty="0"/>
          </a:p>
        </p:txBody>
      </p:sp>
      <p:cxnSp>
        <p:nvCxnSpPr>
          <p:cNvPr id="374" name="연결선: 꺾임 373">
            <a:extLst>
              <a:ext uri="{FF2B5EF4-FFF2-40B4-BE49-F238E27FC236}">
                <a16:creationId xmlns:a16="http://schemas.microsoft.com/office/drawing/2014/main" id="{9A6D6482-4007-4760-A8EF-B47E5BA526A4}"/>
              </a:ext>
            </a:extLst>
          </p:cNvPr>
          <p:cNvCxnSpPr>
            <a:cxnSpLocks/>
            <a:stCxn id="28" idx="3"/>
            <a:endCxn id="373" idx="1"/>
          </p:cNvCxnSpPr>
          <p:nvPr/>
        </p:nvCxnSpPr>
        <p:spPr>
          <a:xfrm>
            <a:off x="3248218" y="5334529"/>
            <a:ext cx="840409" cy="41182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A8E877B-C695-4677-919D-61983F1586A0}"/>
              </a:ext>
            </a:extLst>
          </p:cNvPr>
          <p:cNvCxnSpPr/>
          <p:nvPr/>
        </p:nvCxnSpPr>
        <p:spPr>
          <a:xfrm>
            <a:off x="5319253" y="5716506"/>
            <a:ext cx="6700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9FC1335-C0A0-4042-A598-4484A614F571}"/>
              </a:ext>
            </a:extLst>
          </p:cNvPr>
          <p:cNvSpPr/>
          <p:nvPr/>
        </p:nvSpPr>
        <p:spPr>
          <a:xfrm>
            <a:off x="4095326" y="4835221"/>
            <a:ext cx="1467525" cy="2487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/>
              <a:t>2.4-1 </a:t>
            </a:r>
            <a:r>
              <a:rPr lang="ko-KR" altLang="en-US" sz="1100" dirty="0"/>
              <a:t>관심물품 순위</a:t>
            </a:r>
          </a:p>
        </p:txBody>
      </p: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59F8FB25-9F15-4F41-98AA-63F774DAC84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248218" y="4987053"/>
            <a:ext cx="806557" cy="241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97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/>
      </a:spPr>
      <a:bodyPr rtlCol="0" anchor="ctr"/>
      <a:lstStyle>
        <a:defPPr algn="ctr">
          <a:lnSpc>
            <a:spcPct val="150000"/>
          </a:lnSpc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4259</Words>
  <Application>Microsoft Office PowerPoint</Application>
  <PresentationFormat>와이드스크린</PresentationFormat>
  <Paragraphs>1195</Paragraphs>
  <Slides>31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KoPub돋움체 Medium</vt:lpstr>
      <vt:lpstr>Noto Sans</vt:lpstr>
      <vt:lpstr>Noto Sans CJK JP Regular</vt:lpstr>
      <vt:lpstr>맑은 고딕</vt:lpstr>
      <vt:lpstr>에스코어 드림 3 Light</vt:lpstr>
      <vt:lpstr>에스코어 드림 6 Bold</vt:lpstr>
      <vt:lpstr>에스코어 드림 9 Black</vt:lpstr>
      <vt:lpstr>휴먼매직체</vt:lpstr>
      <vt:lpstr>휴먼모음T</vt:lpstr>
      <vt:lpstr>Abadi</vt:lpstr>
      <vt:lpstr>Abadi Extra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 GyeongNam</dc:creator>
  <cp:lastModifiedBy>Jo GyeongNam</cp:lastModifiedBy>
  <cp:revision>369</cp:revision>
  <dcterms:created xsi:type="dcterms:W3CDTF">2020-04-13T04:44:17Z</dcterms:created>
  <dcterms:modified xsi:type="dcterms:W3CDTF">2020-05-09T12:03:08Z</dcterms:modified>
</cp:coreProperties>
</file>